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notesMasterIdLst>
    <p:notesMasterId r:id="rId75"/>
  </p:notesMasterIdLst>
  <p:sldIdLst>
    <p:sldId id="256" r:id="rId2"/>
    <p:sldId id="332" r:id="rId3"/>
    <p:sldId id="341" r:id="rId4"/>
    <p:sldId id="277" r:id="rId5"/>
    <p:sldId id="270" r:id="rId6"/>
    <p:sldId id="343" r:id="rId7"/>
    <p:sldId id="272" r:id="rId8"/>
    <p:sldId id="333" r:id="rId9"/>
    <p:sldId id="342" r:id="rId10"/>
    <p:sldId id="283" r:id="rId11"/>
    <p:sldId id="280" r:id="rId12"/>
    <p:sldId id="282" r:id="rId13"/>
    <p:sldId id="284" r:id="rId14"/>
    <p:sldId id="335" r:id="rId15"/>
    <p:sldId id="334" r:id="rId16"/>
    <p:sldId id="285" r:id="rId17"/>
    <p:sldId id="286" r:id="rId18"/>
    <p:sldId id="271" r:id="rId19"/>
    <p:sldId id="273" r:id="rId20"/>
    <p:sldId id="278" r:id="rId21"/>
    <p:sldId id="288" r:id="rId22"/>
    <p:sldId id="289" r:id="rId23"/>
    <p:sldId id="298" r:id="rId24"/>
    <p:sldId id="344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75" r:id="rId33"/>
    <p:sldId id="346" r:id="rId34"/>
    <p:sldId id="297" r:id="rId35"/>
    <p:sldId id="345" r:id="rId36"/>
    <p:sldId id="299" r:id="rId37"/>
    <p:sldId id="301" r:id="rId38"/>
    <p:sldId id="302" r:id="rId39"/>
    <p:sldId id="337" r:id="rId40"/>
    <p:sldId id="304" r:id="rId41"/>
    <p:sldId id="338" r:id="rId42"/>
    <p:sldId id="305" r:id="rId43"/>
    <p:sldId id="339" r:id="rId44"/>
    <p:sldId id="307" r:id="rId45"/>
    <p:sldId id="308" r:id="rId46"/>
    <p:sldId id="309" r:id="rId47"/>
    <p:sldId id="350" r:id="rId48"/>
    <p:sldId id="310" r:id="rId49"/>
    <p:sldId id="311" r:id="rId50"/>
    <p:sldId id="351" r:id="rId51"/>
    <p:sldId id="347" r:id="rId52"/>
    <p:sldId id="312" r:id="rId53"/>
    <p:sldId id="313" r:id="rId54"/>
    <p:sldId id="348" r:id="rId55"/>
    <p:sldId id="349" r:id="rId56"/>
    <p:sldId id="352" r:id="rId57"/>
    <p:sldId id="353" r:id="rId58"/>
    <p:sldId id="340" r:id="rId59"/>
    <p:sldId id="317" r:id="rId60"/>
    <p:sldId id="319" r:id="rId61"/>
    <p:sldId id="320" r:id="rId62"/>
    <p:sldId id="325" r:id="rId63"/>
    <p:sldId id="326" r:id="rId64"/>
    <p:sldId id="327" r:id="rId65"/>
    <p:sldId id="329" r:id="rId66"/>
    <p:sldId id="324" r:id="rId67"/>
    <p:sldId id="330" r:id="rId68"/>
    <p:sldId id="321" r:id="rId69"/>
    <p:sldId id="331" r:id="rId70"/>
    <p:sldId id="354" r:id="rId71"/>
    <p:sldId id="316" r:id="rId72"/>
    <p:sldId id="315" r:id="rId73"/>
    <p:sldId id="314" r:id="rId74"/>
  </p:sldIdLst>
  <p:sldSz cx="12192000" cy="6858000"/>
  <p:notesSz cx="6858000" cy="9144000"/>
  <p:custDataLst>
    <p:tags r:id="rId76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70" autoAdjust="0"/>
    <p:restoredTop sz="82194" autoAdjust="0"/>
  </p:normalViewPr>
  <p:slideViewPr>
    <p:cSldViewPr showGuides="1">
      <p:cViewPr>
        <p:scale>
          <a:sx n="66" d="100"/>
          <a:sy n="66" d="100"/>
        </p:scale>
        <p:origin x="341" y="3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gs" Target="tags/tag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2AFEA1AE-FC82-49F4-AB93-380F8A3E1C3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5FFF6845-4C94-4E4F-8F00-BE85EFDEE36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A651F861-6DB4-4726-A356-8043C9CEE06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3" name="Rectangle 5">
            <a:extLst>
              <a:ext uri="{FF2B5EF4-FFF2-40B4-BE49-F238E27FC236}">
                <a16:creationId xmlns:a16="http://schemas.microsoft.com/office/drawing/2014/main" id="{8306C02F-3DFF-4A1F-8154-7FFB0DA72DD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89094" name="Rectangle 6">
            <a:extLst>
              <a:ext uri="{FF2B5EF4-FFF2-40B4-BE49-F238E27FC236}">
                <a16:creationId xmlns:a16="http://schemas.microsoft.com/office/drawing/2014/main" id="{1BA358FA-C647-44A7-9105-B9FE6A8F053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9095" name="Rectangle 7">
            <a:extLst>
              <a:ext uri="{FF2B5EF4-FFF2-40B4-BE49-F238E27FC236}">
                <a16:creationId xmlns:a16="http://schemas.microsoft.com/office/drawing/2014/main" id="{2FD2326A-A114-4B4D-9685-1DA8D7013F2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5DABC1E-B818-41E5-B061-9855E31C8736}" type="slidenum">
              <a:rPr lang="ru-RU" altLang="ru-RU"/>
              <a:pPr/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>
            <a:extLst>
              <a:ext uri="{FF2B5EF4-FFF2-40B4-BE49-F238E27FC236}">
                <a16:creationId xmlns:a16="http://schemas.microsoft.com/office/drawing/2014/main" id="{91D0782F-9968-4681-AFE6-D6A8A68358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76FD5B2-20BA-4CD8-B523-265F0D7F85B3}" type="slidenum">
              <a:rPr lang="ru-RU" altLang="ru-RU">
                <a:latin typeface="Arial" panose="020B0604020202020204" pitchFamily="34" charset="0"/>
              </a:rPr>
              <a:pPr eaLnBrk="1" hangingPunct="1"/>
              <a:t>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2707" name="Rectangle 2">
            <a:extLst>
              <a:ext uri="{FF2B5EF4-FFF2-40B4-BE49-F238E27FC236}">
                <a16:creationId xmlns:a16="http://schemas.microsoft.com/office/drawing/2014/main" id="{DC38919C-07C4-45B0-922A-47DB24C009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2708" name="Rectangle 3">
            <a:extLst>
              <a:ext uri="{FF2B5EF4-FFF2-40B4-BE49-F238E27FC236}">
                <a16:creationId xmlns:a16="http://schemas.microsoft.com/office/drawing/2014/main" id="{982FEC01-2C3E-491E-8433-588696465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703F4ECC-57DA-4812-B634-95CE41961B9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6B0DE76-5008-4EA6-B481-072F527DF960}" type="slidenum">
              <a:rPr lang="ru-RU" altLang="ru-RU">
                <a:latin typeface="Arial" panose="020B0604020202020204" pitchFamily="34" charset="0"/>
              </a:rPr>
              <a:pPr eaLnBrk="1" hangingPunct="1"/>
              <a:t>17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86E4B72D-6053-4F64-ACB3-6DFDB428BB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E37BA17B-EB5D-43DD-B699-8E7A5E5101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EA0E4F81-6ACA-47B8-8177-20B3C7C834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5A42563-2908-4761-8BA8-725053CBEE7B}" type="slidenum">
              <a:rPr lang="ru-RU" altLang="ru-RU">
                <a:latin typeface="Arial" panose="020B0604020202020204" pitchFamily="34" charset="0"/>
              </a:rPr>
              <a:pPr eaLnBrk="1" hangingPunct="1"/>
              <a:t>18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C41C5589-D939-486A-861A-056653A45E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832AAB6A-E865-44AC-A318-C9821F079E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2B699A05-937A-4A72-8AC1-86A9C2A299B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60E32B3-C37C-4449-B911-5E61BD7F17D0}" type="slidenum">
              <a:rPr lang="ru-RU" altLang="ru-RU">
                <a:latin typeface="Arial" panose="020B0604020202020204" pitchFamily="34" charset="0"/>
              </a:rPr>
              <a:pPr eaLnBrk="1" hangingPunct="1"/>
              <a:t>19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0619D620-B189-45AC-BE7C-8987B1CFD8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03D2F260-257B-4D15-86F0-AAA97C0F21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E325C21B-99B6-4FD3-84CD-8D867A8438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D30AE16-7E50-42A2-AD0D-E4BE26ADD81A}" type="slidenum">
              <a:rPr lang="ru-RU" altLang="ru-RU">
                <a:latin typeface="Arial" panose="020B0604020202020204" pitchFamily="34" charset="0"/>
              </a:rPr>
              <a:pPr eaLnBrk="1" hangingPunct="1"/>
              <a:t>20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C6FAF658-5961-4D53-BF66-3E99BA6CA3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F9F1F5A0-3EF3-45DA-8EC9-B8C8B60739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868EA5D5-4D4F-43CE-8C9B-19459B0E96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52F4A2C-9980-4FA3-83C6-AAEC79F693FE}" type="slidenum">
              <a:rPr lang="ru-RU" altLang="ru-RU">
                <a:latin typeface="Arial" panose="020B0604020202020204" pitchFamily="34" charset="0"/>
              </a:rPr>
              <a:pPr eaLnBrk="1" hangingPunct="1"/>
              <a:t>21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2F72DCFF-C332-47F4-85F3-98AEC99B7FA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AB6CB684-1CD9-45EB-9CC8-2CD928A544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E79C6F0F-84EC-44BE-AA42-A6A38AB259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62CEDFA-1AC2-4CD2-A01D-D4AF17286A63}" type="slidenum">
              <a:rPr lang="ru-RU" altLang="ru-RU">
                <a:latin typeface="Arial" panose="020B0604020202020204" pitchFamily="34" charset="0"/>
              </a:rPr>
              <a:pPr eaLnBrk="1" hangingPunct="1"/>
              <a:t>22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51B10851-CAA5-4C04-A3D4-506BB03A53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A975FAE0-18D5-46CB-B96C-664CE56827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5D6FB034-6899-4F0F-8E68-F3C27EB1F17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9E0C0288-8611-4A67-AD62-C0C8EF5A71B2}" type="slidenum">
              <a:rPr lang="ru-RU" altLang="ru-RU">
                <a:latin typeface="Arial" panose="020B0604020202020204" pitchFamily="34" charset="0"/>
              </a:rPr>
              <a:pPr eaLnBrk="1" hangingPunct="1"/>
              <a:t>23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BAA9DDE7-650A-414A-870E-835C0B2CDF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C8EB37FD-87CE-4E74-8698-224BDA4629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1EB2954A-9D88-4EF0-B419-88DFAB1B56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612FF24-48C1-4823-B020-0EDBA8BB792D}" type="slidenum">
              <a:rPr lang="ru-RU" altLang="ru-RU">
                <a:latin typeface="Arial" panose="020B0604020202020204" pitchFamily="34" charset="0"/>
              </a:rPr>
              <a:pPr eaLnBrk="1" hangingPunct="1"/>
              <a:t>25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D68C3253-F2D5-4849-9C60-775922AFD0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B9373D79-C789-4D7D-8FFB-07006C8ED5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>
            <a:extLst>
              <a:ext uri="{FF2B5EF4-FFF2-40B4-BE49-F238E27FC236}">
                <a16:creationId xmlns:a16="http://schemas.microsoft.com/office/drawing/2014/main" id="{50B6B723-86AA-4729-ADFB-5202DCCB785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9E40891-8B72-4F63-8E8C-2AE05B5BD83B}" type="slidenum">
              <a:rPr lang="ru-RU" altLang="ru-RU">
                <a:latin typeface="Arial" panose="020B0604020202020204" pitchFamily="34" charset="0"/>
              </a:rPr>
              <a:pPr eaLnBrk="1" hangingPunct="1"/>
              <a:t>26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2163" name="Rectangle 2">
            <a:extLst>
              <a:ext uri="{FF2B5EF4-FFF2-40B4-BE49-F238E27FC236}">
                <a16:creationId xmlns:a16="http://schemas.microsoft.com/office/drawing/2014/main" id="{9EB4C6B8-DD09-427B-9C8E-1E188277EA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2164" name="Rectangle 3">
            <a:extLst>
              <a:ext uri="{FF2B5EF4-FFF2-40B4-BE49-F238E27FC236}">
                <a16:creationId xmlns:a16="http://schemas.microsoft.com/office/drawing/2014/main" id="{62E8C1B8-1982-49B5-9390-7826018771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864CFB30-CF79-46AE-BEEA-770DB3A219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B852126-E0B3-4393-81EC-DA0C9D04DA6E}" type="slidenum">
              <a:rPr lang="ru-RU" altLang="ru-RU">
                <a:latin typeface="Arial" panose="020B0604020202020204" pitchFamily="34" charset="0"/>
              </a:rPr>
              <a:pPr eaLnBrk="1" hangingPunct="1"/>
              <a:t>27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F3C52395-C9DB-4477-9D74-B2082685A8B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1C8ACEB3-CE00-4945-8FED-69789325D8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BFB27A2F-7538-48E7-A376-9D7114033E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8DF59B9-B8AD-49EB-8112-614C19E768BD}" type="slidenum">
              <a:rPr lang="ru-RU" altLang="ru-RU">
                <a:latin typeface="Arial" panose="020B0604020202020204" pitchFamily="34" charset="0"/>
              </a:rPr>
              <a:pPr eaLnBrk="1" hangingPunct="1"/>
              <a:t>4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BA93FC2E-5419-4CED-B995-56722ECE93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C6DCE23D-2CD4-4F98-B13E-F3E2B48769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09899B37-71B5-4717-AFDC-5EE5F57F01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10E7B8E-362D-4B03-97F6-1F1794ED8DAB}" type="slidenum">
              <a:rPr lang="ru-RU" altLang="ru-RU">
                <a:latin typeface="Arial" panose="020B0604020202020204" pitchFamily="34" charset="0"/>
              </a:rPr>
              <a:pPr eaLnBrk="1" hangingPunct="1"/>
              <a:t>28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5FD3B61F-59D9-4756-A432-429FC89DAB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C25BA598-6BB6-4934-BBD8-C8418E9847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7A259145-7DD4-49C8-88DD-4C0455BE00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5BB45E1-D6CD-4930-B24C-B77F5DE2D99D}" type="slidenum">
              <a:rPr lang="ru-RU" altLang="ru-RU">
                <a:latin typeface="Arial" panose="020B0604020202020204" pitchFamily="34" charset="0"/>
              </a:rPr>
              <a:pPr eaLnBrk="1" hangingPunct="1"/>
              <a:t>29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365A7287-E70B-435B-AA85-FF001485EB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48158A7-8C93-498F-9D99-5A73EC45AF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41B2BF18-C809-42A8-99CB-7EE124C600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085E72B-E7D2-4F78-8C33-25A68D6EE40E}" type="slidenum">
              <a:rPr lang="ru-RU" altLang="ru-RU">
                <a:latin typeface="Arial" panose="020B0604020202020204" pitchFamily="34" charset="0"/>
              </a:rPr>
              <a:pPr eaLnBrk="1" hangingPunct="1"/>
              <a:t>30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804BE7EC-E4F5-489E-B8FE-EE73E96746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BC347D25-FC39-4352-90D0-9DD7D1046A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>
            <a:extLst>
              <a:ext uri="{FF2B5EF4-FFF2-40B4-BE49-F238E27FC236}">
                <a16:creationId xmlns:a16="http://schemas.microsoft.com/office/drawing/2014/main" id="{4364E24B-8C22-4B82-A9F4-8CDD2C43DC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74EF3A0-AE95-4194-A8F7-2E469926A25E}" type="slidenum">
              <a:rPr lang="ru-RU" altLang="ru-RU">
                <a:latin typeface="Arial" panose="020B0604020202020204" pitchFamily="34" charset="0"/>
              </a:rPr>
              <a:pPr eaLnBrk="1" hangingPunct="1"/>
              <a:t>31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7283" name="Rectangle 2">
            <a:extLst>
              <a:ext uri="{FF2B5EF4-FFF2-40B4-BE49-F238E27FC236}">
                <a16:creationId xmlns:a16="http://schemas.microsoft.com/office/drawing/2014/main" id="{426C0422-392D-4A3B-A7F3-F5F0F58D2B8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4" name="Rectangle 3">
            <a:extLst>
              <a:ext uri="{FF2B5EF4-FFF2-40B4-BE49-F238E27FC236}">
                <a16:creationId xmlns:a16="http://schemas.microsoft.com/office/drawing/2014/main" id="{DA4A096D-3913-4121-BC97-3A165C7B7E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C6D5A23C-6FE5-4BED-84E7-4B6B3F4355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84288F9-C23D-4106-90D0-5D1DE2428C34}" type="slidenum">
              <a:rPr lang="ru-RU" altLang="ru-RU">
                <a:latin typeface="Arial" panose="020B0604020202020204" pitchFamily="34" charset="0"/>
              </a:rPr>
              <a:pPr eaLnBrk="1" hangingPunct="1"/>
              <a:t>32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C29D8BFF-C720-42F0-8C6F-B16B13C729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4B768001-6480-4293-A562-9DBC5F2B8A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>
            <a:extLst>
              <a:ext uri="{FF2B5EF4-FFF2-40B4-BE49-F238E27FC236}">
                <a16:creationId xmlns:a16="http://schemas.microsoft.com/office/drawing/2014/main" id="{DADFBE0B-4A0A-45FD-8496-674678B833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4A839AC-8E54-432E-BA4D-BA1026718053}" type="slidenum">
              <a:rPr lang="ru-RU" altLang="ru-RU">
                <a:latin typeface="Arial" panose="020B0604020202020204" pitchFamily="34" charset="0"/>
              </a:rPr>
              <a:pPr eaLnBrk="1" hangingPunct="1"/>
              <a:t>34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99331" name="Rectangle 2">
            <a:extLst>
              <a:ext uri="{FF2B5EF4-FFF2-40B4-BE49-F238E27FC236}">
                <a16:creationId xmlns:a16="http://schemas.microsoft.com/office/drawing/2014/main" id="{FAA48F63-A6AB-40F5-8581-AC3DBCFCB9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9332" name="Rectangle 3">
            <a:extLst>
              <a:ext uri="{FF2B5EF4-FFF2-40B4-BE49-F238E27FC236}">
                <a16:creationId xmlns:a16="http://schemas.microsoft.com/office/drawing/2014/main" id="{C3A7CB58-D178-42F4-8785-58C001A5AF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5375DF3D-B563-4357-99C9-3A613674EC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771088D-607F-43F8-A687-874ABB1B76B7}" type="slidenum">
              <a:rPr lang="ru-RU" altLang="ru-RU">
                <a:latin typeface="Arial" panose="020B0604020202020204" pitchFamily="34" charset="0"/>
              </a:rPr>
              <a:pPr eaLnBrk="1" hangingPunct="1"/>
              <a:t>36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0355" name="Rectangle 2">
            <a:extLst>
              <a:ext uri="{FF2B5EF4-FFF2-40B4-BE49-F238E27FC236}">
                <a16:creationId xmlns:a16="http://schemas.microsoft.com/office/drawing/2014/main" id="{C561E79C-06D5-41B7-9582-A3B4E786BBD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0356" name="Rectangle 3">
            <a:extLst>
              <a:ext uri="{FF2B5EF4-FFF2-40B4-BE49-F238E27FC236}">
                <a16:creationId xmlns:a16="http://schemas.microsoft.com/office/drawing/2014/main" id="{065F5044-AA47-4EA3-8CE5-41AA3E8ADB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>
            <a:extLst>
              <a:ext uri="{FF2B5EF4-FFF2-40B4-BE49-F238E27FC236}">
                <a16:creationId xmlns:a16="http://schemas.microsoft.com/office/drawing/2014/main" id="{C07935A9-FBAE-4A49-AD1C-67F416EC80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F6C3FC6-1578-4D9F-84CE-D36B9A179D4E}" type="slidenum">
              <a:rPr lang="ru-RU" altLang="ru-RU">
                <a:latin typeface="Arial" panose="020B0604020202020204" pitchFamily="34" charset="0"/>
              </a:rPr>
              <a:pPr eaLnBrk="1" hangingPunct="1"/>
              <a:t>37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1379" name="Rectangle 2">
            <a:extLst>
              <a:ext uri="{FF2B5EF4-FFF2-40B4-BE49-F238E27FC236}">
                <a16:creationId xmlns:a16="http://schemas.microsoft.com/office/drawing/2014/main" id="{011E87D7-CF85-4FD0-8F28-ED28049B30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1380" name="Rectangle 3">
            <a:extLst>
              <a:ext uri="{FF2B5EF4-FFF2-40B4-BE49-F238E27FC236}">
                <a16:creationId xmlns:a16="http://schemas.microsoft.com/office/drawing/2014/main" id="{06413E51-6CC9-4BF3-81EC-5C5085B26D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D12BDB80-96EA-4766-A3DB-B50A20CE68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649C697-62BC-4DAA-BAC2-10E185346BCA}" type="slidenum">
              <a:rPr lang="ru-RU" altLang="ru-RU">
                <a:latin typeface="Arial" panose="020B0604020202020204" pitchFamily="34" charset="0"/>
              </a:rPr>
              <a:pPr eaLnBrk="1" hangingPunct="1"/>
              <a:t>38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2403" name="Rectangle 2">
            <a:extLst>
              <a:ext uri="{FF2B5EF4-FFF2-40B4-BE49-F238E27FC236}">
                <a16:creationId xmlns:a16="http://schemas.microsoft.com/office/drawing/2014/main" id="{50864545-E04F-4C7C-B117-51F5B257B4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2404" name="Rectangle 3">
            <a:extLst>
              <a:ext uri="{FF2B5EF4-FFF2-40B4-BE49-F238E27FC236}">
                <a16:creationId xmlns:a16="http://schemas.microsoft.com/office/drawing/2014/main" id="{6436281E-4902-4DA9-A8EB-68190D65D3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>
            <a:extLst>
              <a:ext uri="{FF2B5EF4-FFF2-40B4-BE49-F238E27FC236}">
                <a16:creationId xmlns:a16="http://schemas.microsoft.com/office/drawing/2014/main" id="{679EC13D-E410-4C8E-8C6A-25CB7A78F9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C19E8EC-E59C-4115-9837-3F4AA47F5100}" type="slidenum">
              <a:rPr lang="ru-RU" altLang="ru-RU">
                <a:latin typeface="Arial" panose="020B0604020202020204" pitchFamily="34" charset="0"/>
              </a:rPr>
              <a:pPr eaLnBrk="1" hangingPunct="1"/>
              <a:t>40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4451" name="Rectangle 2">
            <a:extLst>
              <a:ext uri="{FF2B5EF4-FFF2-40B4-BE49-F238E27FC236}">
                <a16:creationId xmlns:a16="http://schemas.microsoft.com/office/drawing/2014/main" id="{64FB1EB8-4D44-436B-A836-5EE2AC1EA4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4452" name="Rectangle 3">
            <a:extLst>
              <a:ext uri="{FF2B5EF4-FFF2-40B4-BE49-F238E27FC236}">
                <a16:creationId xmlns:a16="http://schemas.microsoft.com/office/drawing/2014/main" id="{181A69AD-1B69-41BC-A0FD-89E0A881C1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74DD13BF-6FA0-45C8-9DDB-345DB71045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08BD00A-622E-4A48-9775-3B72659FC439}" type="slidenum">
              <a:rPr lang="ru-RU" altLang="ru-RU">
                <a:latin typeface="Arial" panose="020B0604020202020204" pitchFamily="34" charset="0"/>
              </a:rPr>
              <a:pPr eaLnBrk="1" hangingPunct="1"/>
              <a:t>5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4755" name="Rectangle 2">
            <a:extLst>
              <a:ext uri="{FF2B5EF4-FFF2-40B4-BE49-F238E27FC236}">
                <a16:creationId xmlns:a16="http://schemas.microsoft.com/office/drawing/2014/main" id="{AF26F47B-ED36-47F9-8180-7DF0BDBEFD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756" name="Rectangle 3">
            <a:extLst>
              <a:ext uri="{FF2B5EF4-FFF2-40B4-BE49-F238E27FC236}">
                <a16:creationId xmlns:a16="http://schemas.microsoft.com/office/drawing/2014/main" id="{25C49667-D470-417C-94F1-44D5C38591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>
            <a:extLst>
              <a:ext uri="{FF2B5EF4-FFF2-40B4-BE49-F238E27FC236}">
                <a16:creationId xmlns:a16="http://schemas.microsoft.com/office/drawing/2014/main" id="{0E21F69D-229B-4D5A-98C0-F43FEA6CFE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4A20468-7248-480A-BD68-474B38974393}" type="slidenum">
              <a:rPr lang="ru-RU" altLang="ru-RU">
                <a:latin typeface="Arial" panose="020B0604020202020204" pitchFamily="34" charset="0"/>
              </a:rPr>
              <a:pPr eaLnBrk="1" hangingPunct="1"/>
              <a:t>42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5475" name="Rectangle 2">
            <a:extLst>
              <a:ext uri="{FF2B5EF4-FFF2-40B4-BE49-F238E27FC236}">
                <a16:creationId xmlns:a16="http://schemas.microsoft.com/office/drawing/2014/main" id="{4C4F0A79-56B6-4957-B216-C66D86820E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5476" name="Rectangle 3">
            <a:extLst>
              <a:ext uri="{FF2B5EF4-FFF2-40B4-BE49-F238E27FC236}">
                <a16:creationId xmlns:a16="http://schemas.microsoft.com/office/drawing/2014/main" id="{01BDB395-67D2-458F-A312-9C0C1D7E18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>
            <a:extLst>
              <a:ext uri="{FF2B5EF4-FFF2-40B4-BE49-F238E27FC236}">
                <a16:creationId xmlns:a16="http://schemas.microsoft.com/office/drawing/2014/main" id="{0E2B723F-3643-42EF-8C56-EB3C002283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B941914-2A2F-4445-B652-3F28F8B072F4}" type="slidenum">
              <a:rPr lang="ru-RU" altLang="ru-RU">
                <a:latin typeface="Arial" panose="020B0604020202020204" pitchFamily="34" charset="0"/>
              </a:rPr>
              <a:pPr eaLnBrk="1" hangingPunct="1"/>
              <a:t>44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7523" name="Rectangle 2">
            <a:extLst>
              <a:ext uri="{FF2B5EF4-FFF2-40B4-BE49-F238E27FC236}">
                <a16:creationId xmlns:a16="http://schemas.microsoft.com/office/drawing/2014/main" id="{F18D0266-7CA2-4DD8-AC2E-B5BEAF1DF0F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7524" name="Rectangle 3">
            <a:extLst>
              <a:ext uri="{FF2B5EF4-FFF2-40B4-BE49-F238E27FC236}">
                <a16:creationId xmlns:a16="http://schemas.microsoft.com/office/drawing/2014/main" id="{FF0ECA1E-7D9C-4B8A-B3F8-425D6F2517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>
            <a:extLst>
              <a:ext uri="{FF2B5EF4-FFF2-40B4-BE49-F238E27FC236}">
                <a16:creationId xmlns:a16="http://schemas.microsoft.com/office/drawing/2014/main" id="{ADF9229D-6BB2-4776-82BD-251E0E5597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23310CA-0385-46F2-8D9D-185E1A3031CA}" type="slidenum">
              <a:rPr lang="ru-RU" altLang="ru-RU">
                <a:latin typeface="Arial" panose="020B0604020202020204" pitchFamily="34" charset="0"/>
              </a:rPr>
              <a:pPr eaLnBrk="1" hangingPunct="1"/>
              <a:t>45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8547" name="Rectangle 2">
            <a:extLst>
              <a:ext uri="{FF2B5EF4-FFF2-40B4-BE49-F238E27FC236}">
                <a16:creationId xmlns:a16="http://schemas.microsoft.com/office/drawing/2014/main" id="{9281DFD6-9B9C-4A73-8788-81B65F87B4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8548" name="Rectangle 3">
            <a:extLst>
              <a:ext uri="{FF2B5EF4-FFF2-40B4-BE49-F238E27FC236}">
                <a16:creationId xmlns:a16="http://schemas.microsoft.com/office/drawing/2014/main" id="{4ECCAA1A-75CF-496D-ADF8-F1ACA69ABF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>
            <a:extLst>
              <a:ext uri="{FF2B5EF4-FFF2-40B4-BE49-F238E27FC236}">
                <a16:creationId xmlns:a16="http://schemas.microsoft.com/office/drawing/2014/main" id="{3966C740-D589-479F-BF3D-53A2C21D9B4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807F1E4-FE4E-40C9-8D5C-7A0C6D220239}" type="slidenum">
              <a:rPr lang="ru-RU" altLang="ru-RU">
                <a:latin typeface="Arial" panose="020B0604020202020204" pitchFamily="34" charset="0"/>
              </a:rPr>
              <a:pPr eaLnBrk="1" hangingPunct="1"/>
              <a:t>46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9571" name="Rectangle 2">
            <a:extLst>
              <a:ext uri="{FF2B5EF4-FFF2-40B4-BE49-F238E27FC236}">
                <a16:creationId xmlns:a16="http://schemas.microsoft.com/office/drawing/2014/main" id="{D914269C-02F9-439A-A246-2A57E76ED4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9572" name="Rectangle 3">
            <a:extLst>
              <a:ext uri="{FF2B5EF4-FFF2-40B4-BE49-F238E27FC236}">
                <a16:creationId xmlns:a16="http://schemas.microsoft.com/office/drawing/2014/main" id="{9A430364-D342-4094-8111-B3621DD684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>
            <a:extLst>
              <a:ext uri="{FF2B5EF4-FFF2-40B4-BE49-F238E27FC236}">
                <a16:creationId xmlns:a16="http://schemas.microsoft.com/office/drawing/2014/main" id="{D781AD97-900D-4D1C-9786-2163F5074B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DB6EDF2-DAA7-4382-A0C7-D000472FA63E}" type="slidenum">
              <a:rPr lang="ru-RU" altLang="ru-RU">
                <a:latin typeface="Arial" panose="020B0604020202020204" pitchFamily="34" charset="0"/>
              </a:rPr>
              <a:pPr eaLnBrk="1" hangingPunct="1"/>
              <a:t>48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0595" name="Rectangle 2">
            <a:extLst>
              <a:ext uri="{FF2B5EF4-FFF2-40B4-BE49-F238E27FC236}">
                <a16:creationId xmlns:a16="http://schemas.microsoft.com/office/drawing/2014/main" id="{AABB943C-56F9-4558-B835-ACD72C61BB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0596" name="Rectangle 3">
            <a:extLst>
              <a:ext uri="{FF2B5EF4-FFF2-40B4-BE49-F238E27FC236}">
                <a16:creationId xmlns:a16="http://schemas.microsoft.com/office/drawing/2014/main" id="{A14BDCAB-8BFB-45D1-B057-0456F6903E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>
            <a:extLst>
              <a:ext uri="{FF2B5EF4-FFF2-40B4-BE49-F238E27FC236}">
                <a16:creationId xmlns:a16="http://schemas.microsoft.com/office/drawing/2014/main" id="{5DC87B1B-CDC1-482B-A91C-B2209AFAAA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F4B8E79-CE25-486C-9781-B8D55FE85A19}" type="slidenum">
              <a:rPr lang="ru-RU" altLang="ru-RU">
                <a:latin typeface="Arial" panose="020B0604020202020204" pitchFamily="34" charset="0"/>
              </a:rPr>
              <a:pPr eaLnBrk="1" hangingPunct="1"/>
              <a:t>49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1619" name="Rectangle 2">
            <a:extLst>
              <a:ext uri="{FF2B5EF4-FFF2-40B4-BE49-F238E27FC236}">
                <a16:creationId xmlns:a16="http://schemas.microsoft.com/office/drawing/2014/main" id="{35123335-F3AC-4450-82D4-74CEE00570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1620" name="Rectangle 3">
            <a:extLst>
              <a:ext uri="{FF2B5EF4-FFF2-40B4-BE49-F238E27FC236}">
                <a16:creationId xmlns:a16="http://schemas.microsoft.com/office/drawing/2014/main" id="{1C35A537-A2DC-40A9-A6EC-C52C69743B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>
            <a:extLst>
              <a:ext uri="{FF2B5EF4-FFF2-40B4-BE49-F238E27FC236}">
                <a16:creationId xmlns:a16="http://schemas.microsoft.com/office/drawing/2014/main" id="{93170594-08F9-4F92-8A0F-FD53E976F9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9950749-2479-4381-A107-BF7B93D10E0A}" type="slidenum">
              <a:rPr lang="ru-RU" altLang="ru-RU">
                <a:latin typeface="Arial" panose="020B0604020202020204" pitchFamily="34" charset="0"/>
              </a:rPr>
              <a:pPr eaLnBrk="1" hangingPunct="1"/>
              <a:t>52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2643" name="Rectangle 2">
            <a:extLst>
              <a:ext uri="{FF2B5EF4-FFF2-40B4-BE49-F238E27FC236}">
                <a16:creationId xmlns:a16="http://schemas.microsoft.com/office/drawing/2014/main" id="{AE66B81B-7193-479E-83A4-E6C8914018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2644" name="Rectangle 3">
            <a:extLst>
              <a:ext uri="{FF2B5EF4-FFF2-40B4-BE49-F238E27FC236}">
                <a16:creationId xmlns:a16="http://schemas.microsoft.com/office/drawing/2014/main" id="{A7F7A1D1-206F-41F0-BD2C-3CF628E16C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>
            <a:extLst>
              <a:ext uri="{FF2B5EF4-FFF2-40B4-BE49-F238E27FC236}">
                <a16:creationId xmlns:a16="http://schemas.microsoft.com/office/drawing/2014/main" id="{33D9D98B-84A4-43C9-AC34-37E0FF9C87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FE12694-42BC-48C4-9618-B5FCA9BFB27D}" type="slidenum">
              <a:rPr lang="ru-RU" altLang="ru-RU">
                <a:latin typeface="Arial" panose="020B0604020202020204" pitchFamily="34" charset="0"/>
              </a:rPr>
              <a:pPr eaLnBrk="1" hangingPunct="1"/>
              <a:t>53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3667" name="Rectangle 2">
            <a:extLst>
              <a:ext uri="{FF2B5EF4-FFF2-40B4-BE49-F238E27FC236}">
                <a16:creationId xmlns:a16="http://schemas.microsoft.com/office/drawing/2014/main" id="{FC226230-2DE7-489E-84DB-54EB7CC72E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3668" name="Rectangle 3">
            <a:extLst>
              <a:ext uri="{FF2B5EF4-FFF2-40B4-BE49-F238E27FC236}">
                <a16:creationId xmlns:a16="http://schemas.microsoft.com/office/drawing/2014/main" id="{0C6CB099-CD97-4EC7-A8F3-D28B5232F9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>
            <a:extLst>
              <a:ext uri="{FF2B5EF4-FFF2-40B4-BE49-F238E27FC236}">
                <a16:creationId xmlns:a16="http://schemas.microsoft.com/office/drawing/2014/main" id="{55039E0C-5FEF-41D3-842F-43C1F5D081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3FED23A-5DE6-419C-921B-18C5761E07A6}" type="slidenum">
              <a:rPr lang="ru-RU" altLang="ru-RU">
                <a:latin typeface="Arial" panose="020B0604020202020204" pitchFamily="34" charset="0"/>
              </a:rPr>
              <a:pPr eaLnBrk="1" hangingPunct="1"/>
              <a:t>59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4691" name="Rectangle 2">
            <a:extLst>
              <a:ext uri="{FF2B5EF4-FFF2-40B4-BE49-F238E27FC236}">
                <a16:creationId xmlns:a16="http://schemas.microsoft.com/office/drawing/2014/main" id="{0A4A86FD-2AD2-4163-ABD1-96F8F0C2DB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4692" name="Rectangle 3">
            <a:extLst>
              <a:ext uri="{FF2B5EF4-FFF2-40B4-BE49-F238E27FC236}">
                <a16:creationId xmlns:a16="http://schemas.microsoft.com/office/drawing/2014/main" id="{EB183494-03EC-428E-A5CC-37F64B36A1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>
            <a:extLst>
              <a:ext uri="{FF2B5EF4-FFF2-40B4-BE49-F238E27FC236}">
                <a16:creationId xmlns:a16="http://schemas.microsoft.com/office/drawing/2014/main" id="{A454AC1F-6456-4159-80D9-7545B58FF7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32676CE-897A-4E23-806A-8B38B053FFC6}" type="slidenum">
              <a:rPr lang="ru-RU" altLang="ru-RU">
                <a:latin typeface="Arial" panose="020B0604020202020204" pitchFamily="34" charset="0"/>
              </a:rPr>
              <a:pPr eaLnBrk="1" hangingPunct="1"/>
              <a:t>60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5715" name="Rectangle 2">
            <a:extLst>
              <a:ext uri="{FF2B5EF4-FFF2-40B4-BE49-F238E27FC236}">
                <a16:creationId xmlns:a16="http://schemas.microsoft.com/office/drawing/2014/main" id="{EE87F696-BBF8-4BB5-AAFB-BC93F32EE9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5716" name="Rectangle 3">
            <a:extLst>
              <a:ext uri="{FF2B5EF4-FFF2-40B4-BE49-F238E27FC236}">
                <a16:creationId xmlns:a16="http://schemas.microsoft.com/office/drawing/2014/main" id="{F8B50841-82A3-4AD3-A981-A500CC49E3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E169841B-7592-4EB8-A8DD-CC6F0E2499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0D90D95-441A-444C-8E99-707DB958EAE9}" type="slidenum">
              <a:rPr lang="ru-RU" altLang="ru-RU">
                <a:latin typeface="Arial" panose="020B0604020202020204" pitchFamily="34" charset="0"/>
              </a:rPr>
              <a:pPr eaLnBrk="1" hangingPunct="1"/>
              <a:t>7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5AF902BA-EDFC-462F-BF6A-4C38365A1CD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90A681D1-ABDB-4689-B880-47AF4CCD32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138C2302-2F63-4536-9EEB-B39997A809D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6511BCD-62AF-4E7C-BEAC-927177DF8801}" type="slidenum">
              <a:rPr lang="ru-RU" altLang="ru-RU">
                <a:latin typeface="Arial" panose="020B0604020202020204" pitchFamily="34" charset="0"/>
              </a:rPr>
              <a:pPr eaLnBrk="1" hangingPunct="1"/>
              <a:t>61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1EFD0B6F-5BD8-4567-998A-AAAC5D6231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A0BCEAA9-5467-437C-81E2-1CADC83A19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>
            <a:extLst>
              <a:ext uri="{FF2B5EF4-FFF2-40B4-BE49-F238E27FC236}">
                <a16:creationId xmlns:a16="http://schemas.microsoft.com/office/drawing/2014/main" id="{3C718327-E500-4B63-B516-CD851169F6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3041E23-729E-4E14-9F6E-CC861BAC30BC}" type="slidenum">
              <a:rPr lang="ru-RU" altLang="ru-RU">
                <a:latin typeface="Arial" panose="020B0604020202020204" pitchFamily="34" charset="0"/>
              </a:rPr>
              <a:pPr eaLnBrk="1" hangingPunct="1"/>
              <a:t>62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7763" name="Rectangle 2">
            <a:extLst>
              <a:ext uri="{FF2B5EF4-FFF2-40B4-BE49-F238E27FC236}">
                <a16:creationId xmlns:a16="http://schemas.microsoft.com/office/drawing/2014/main" id="{49DBFFF4-95A5-4E24-A27A-7B4029A638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7764" name="Rectangle 3">
            <a:extLst>
              <a:ext uri="{FF2B5EF4-FFF2-40B4-BE49-F238E27FC236}">
                <a16:creationId xmlns:a16="http://schemas.microsoft.com/office/drawing/2014/main" id="{BE4D52AB-EEBD-4FA0-87CB-CE7241F1FC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>
            <a:extLst>
              <a:ext uri="{FF2B5EF4-FFF2-40B4-BE49-F238E27FC236}">
                <a16:creationId xmlns:a16="http://schemas.microsoft.com/office/drawing/2014/main" id="{40F78FF4-2B9C-43F8-8E52-11429D4DA9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FA4AFBE-7C3E-4728-9B59-936AAD562A04}" type="slidenum">
              <a:rPr lang="ru-RU" altLang="ru-RU">
                <a:latin typeface="Arial" panose="020B0604020202020204" pitchFamily="34" charset="0"/>
              </a:rPr>
              <a:pPr eaLnBrk="1" hangingPunct="1"/>
              <a:t>63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8787" name="Rectangle 2">
            <a:extLst>
              <a:ext uri="{FF2B5EF4-FFF2-40B4-BE49-F238E27FC236}">
                <a16:creationId xmlns:a16="http://schemas.microsoft.com/office/drawing/2014/main" id="{4AF8F2AB-4EFE-4D8F-8785-E13E8B742A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8788" name="Rectangle 3">
            <a:extLst>
              <a:ext uri="{FF2B5EF4-FFF2-40B4-BE49-F238E27FC236}">
                <a16:creationId xmlns:a16="http://schemas.microsoft.com/office/drawing/2014/main" id="{4F76789B-98EE-4668-90E2-2DBEBF23BF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>
            <a:extLst>
              <a:ext uri="{FF2B5EF4-FFF2-40B4-BE49-F238E27FC236}">
                <a16:creationId xmlns:a16="http://schemas.microsoft.com/office/drawing/2014/main" id="{7BB6F368-90A8-41A0-A399-70EBFFC6F8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CEF7DC8-3709-42A0-8ECB-6B17357D4B8E}" type="slidenum">
              <a:rPr lang="ru-RU" altLang="ru-RU">
                <a:latin typeface="Arial" panose="020B0604020202020204" pitchFamily="34" charset="0"/>
              </a:rPr>
              <a:pPr eaLnBrk="1" hangingPunct="1"/>
              <a:t>64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19811" name="Rectangle 2">
            <a:extLst>
              <a:ext uri="{FF2B5EF4-FFF2-40B4-BE49-F238E27FC236}">
                <a16:creationId xmlns:a16="http://schemas.microsoft.com/office/drawing/2014/main" id="{ADD64D4A-9494-4BC1-BFFA-E2489FDCBE8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9812" name="Rectangle 3">
            <a:extLst>
              <a:ext uri="{FF2B5EF4-FFF2-40B4-BE49-F238E27FC236}">
                <a16:creationId xmlns:a16="http://schemas.microsoft.com/office/drawing/2014/main" id="{B5751075-1BA5-4B23-94F7-F5D67BBF19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>
            <a:extLst>
              <a:ext uri="{FF2B5EF4-FFF2-40B4-BE49-F238E27FC236}">
                <a16:creationId xmlns:a16="http://schemas.microsoft.com/office/drawing/2014/main" id="{B3D652F7-B316-43E4-9855-C8A899DE7C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6215765-EC05-478D-9A17-8F3E6BB369F1}" type="slidenum">
              <a:rPr lang="ru-RU" altLang="ru-RU">
                <a:latin typeface="Arial" panose="020B0604020202020204" pitchFamily="34" charset="0"/>
              </a:rPr>
              <a:pPr eaLnBrk="1" hangingPunct="1"/>
              <a:t>65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1859" name="Rectangle 2">
            <a:extLst>
              <a:ext uri="{FF2B5EF4-FFF2-40B4-BE49-F238E27FC236}">
                <a16:creationId xmlns:a16="http://schemas.microsoft.com/office/drawing/2014/main" id="{7042E9EF-0EF4-49E1-8E21-1B48466EE5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1860" name="Rectangle 3">
            <a:extLst>
              <a:ext uri="{FF2B5EF4-FFF2-40B4-BE49-F238E27FC236}">
                <a16:creationId xmlns:a16="http://schemas.microsoft.com/office/drawing/2014/main" id="{C2DC9BCF-9F2D-4367-879D-6836D4555C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>
            <a:extLst>
              <a:ext uri="{FF2B5EF4-FFF2-40B4-BE49-F238E27FC236}">
                <a16:creationId xmlns:a16="http://schemas.microsoft.com/office/drawing/2014/main" id="{1E08B0E8-CD72-4BB7-8E7F-26240C9A75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929A868-E430-4440-90BE-66625D057CCF}" type="slidenum">
              <a:rPr lang="ru-RU" altLang="ru-RU">
                <a:latin typeface="Arial" panose="020B0604020202020204" pitchFamily="34" charset="0"/>
              </a:rPr>
              <a:pPr eaLnBrk="1" hangingPunct="1"/>
              <a:t>66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2883" name="Rectangle 2">
            <a:extLst>
              <a:ext uri="{FF2B5EF4-FFF2-40B4-BE49-F238E27FC236}">
                <a16:creationId xmlns:a16="http://schemas.microsoft.com/office/drawing/2014/main" id="{7F4875E5-91ED-4C87-BEFA-E5378490AAD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884" name="Rectangle 3">
            <a:extLst>
              <a:ext uri="{FF2B5EF4-FFF2-40B4-BE49-F238E27FC236}">
                <a16:creationId xmlns:a16="http://schemas.microsoft.com/office/drawing/2014/main" id="{2AE5A6E3-B23D-4ACD-BA2D-DA469CD642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>
            <a:extLst>
              <a:ext uri="{FF2B5EF4-FFF2-40B4-BE49-F238E27FC236}">
                <a16:creationId xmlns:a16="http://schemas.microsoft.com/office/drawing/2014/main" id="{86F4FB81-A8AE-4BB7-9FE8-76DADAA5E2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357FFB4-2EB1-42B5-B28A-A13183FE177A}" type="slidenum">
              <a:rPr lang="ru-RU" altLang="ru-RU">
                <a:latin typeface="Arial" panose="020B0604020202020204" pitchFamily="34" charset="0"/>
              </a:rPr>
              <a:pPr eaLnBrk="1" hangingPunct="1"/>
              <a:t>67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3907" name="Rectangle 2">
            <a:extLst>
              <a:ext uri="{FF2B5EF4-FFF2-40B4-BE49-F238E27FC236}">
                <a16:creationId xmlns:a16="http://schemas.microsoft.com/office/drawing/2014/main" id="{9DB8B790-0506-430D-8435-10E7F7A91D1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3908" name="Rectangle 3">
            <a:extLst>
              <a:ext uri="{FF2B5EF4-FFF2-40B4-BE49-F238E27FC236}">
                <a16:creationId xmlns:a16="http://schemas.microsoft.com/office/drawing/2014/main" id="{887440E9-E4CD-4E17-822D-893694359F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>
            <a:extLst>
              <a:ext uri="{FF2B5EF4-FFF2-40B4-BE49-F238E27FC236}">
                <a16:creationId xmlns:a16="http://schemas.microsoft.com/office/drawing/2014/main" id="{71553980-52F5-46A8-A13A-A3FEB54E4C6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CD1FC08-8D1D-4939-A66A-E9F64A33B2BE}" type="slidenum">
              <a:rPr lang="ru-RU" altLang="ru-RU">
                <a:latin typeface="Arial" panose="020B0604020202020204" pitchFamily="34" charset="0"/>
              </a:rPr>
              <a:pPr eaLnBrk="1" hangingPunct="1"/>
              <a:t>68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4931" name="Rectangle 2">
            <a:extLst>
              <a:ext uri="{FF2B5EF4-FFF2-40B4-BE49-F238E27FC236}">
                <a16:creationId xmlns:a16="http://schemas.microsoft.com/office/drawing/2014/main" id="{B0A2EFCE-54EB-4F3B-9D5E-EBDEE8D8D0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4932" name="Rectangle 3">
            <a:extLst>
              <a:ext uri="{FF2B5EF4-FFF2-40B4-BE49-F238E27FC236}">
                <a16:creationId xmlns:a16="http://schemas.microsoft.com/office/drawing/2014/main" id="{4DD28755-C8F0-4AB8-B1CC-E42C467027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>
            <a:extLst>
              <a:ext uri="{FF2B5EF4-FFF2-40B4-BE49-F238E27FC236}">
                <a16:creationId xmlns:a16="http://schemas.microsoft.com/office/drawing/2014/main" id="{64E9AAF6-7910-4B19-A5A8-25D9D36DDB4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3F37789-16DD-43CA-8517-9A47F1081E9A}" type="slidenum">
              <a:rPr lang="ru-RU" altLang="ru-RU">
                <a:latin typeface="Arial" panose="020B0604020202020204" pitchFamily="34" charset="0"/>
              </a:rPr>
              <a:pPr eaLnBrk="1" hangingPunct="1"/>
              <a:t>69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5955" name="Rectangle 2">
            <a:extLst>
              <a:ext uri="{FF2B5EF4-FFF2-40B4-BE49-F238E27FC236}">
                <a16:creationId xmlns:a16="http://schemas.microsoft.com/office/drawing/2014/main" id="{ACA07922-D0DE-4C0E-816B-63928D2783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5956" name="Rectangle 3">
            <a:extLst>
              <a:ext uri="{FF2B5EF4-FFF2-40B4-BE49-F238E27FC236}">
                <a16:creationId xmlns:a16="http://schemas.microsoft.com/office/drawing/2014/main" id="{75E33533-AD63-4FA7-A241-5C8C90B0EC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>
            <a:extLst>
              <a:ext uri="{FF2B5EF4-FFF2-40B4-BE49-F238E27FC236}">
                <a16:creationId xmlns:a16="http://schemas.microsoft.com/office/drawing/2014/main" id="{5F6360F8-9811-4633-AE5B-35563173A6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B833B9D-ED18-409C-846E-7622BDB9BC0E}" type="slidenum">
              <a:rPr lang="ru-RU" altLang="ru-RU">
                <a:latin typeface="Arial" panose="020B0604020202020204" pitchFamily="34" charset="0"/>
              </a:rPr>
              <a:pPr eaLnBrk="1" hangingPunct="1"/>
              <a:t>71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6979" name="Rectangle 2">
            <a:extLst>
              <a:ext uri="{FF2B5EF4-FFF2-40B4-BE49-F238E27FC236}">
                <a16:creationId xmlns:a16="http://schemas.microsoft.com/office/drawing/2014/main" id="{D5DA77EC-5848-4F59-8AF8-1CC9C8D4D4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6980" name="Rectangle 3">
            <a:extLst>
              <a:ext uri="{FF2B5EF4-FFF2-40B4-BE49-F238E27FC236}">
                <a16:creationId xmlns:a16="http://schemas.microsoft.com/office/drawing/2014/main" id="{45700A0D-07E5-4D66-9A37-074703DED4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>
            <a:extLst>
              <a:ext uri="{FF2B5EF4-FFF2-40B4-BE49-F238E27FC236}">
                <a16:creationId xmlns:a16="http://schemas.microsoft.com/office/drawing/2014/main" id="{B8EA9C9D-51B8-43FE-92ED-53E40F2DFA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5E68BF2-F2A2-4360-8CF4-B0F237BA33EC}" type="slidenum">
              <a:rPr lang="ru-RU" altLang="ru-RU">
                <a:latin typeface="Arial" panose="020B0604020202020204" pitchFamily="34" charset="0"/>
              </a:rPr>
              <a:pPr eaLnBrk="1" hangingPunct="1"/>
              <a:t>10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34151910-EFE8-4469-890B-CD6CC13527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6804" name="Rectangle 3">
            <a:extLst>
              <a:ext uri="{FF2B5EF4-FFF2-40B4-BE49-F238E27FC236}">
                <a16:creationId xmlns:a16="http://schemas.microsoft.com/office/drawing/2014/main" id="{71F61C31-5CD2-4AE1-B88B-09FB77C42E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>
            <a:extLst>
              <a:ext uri="{FF2B5EF4-FFF2-40B4-BE49-F238E27FC236}">
                <a16:creationId xmlns:a16="http://schemas.microsoft.com/office/drawing/2014/main" id="{DB441518-2D13-492C-8E21-E691FA587E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668D2B5-899B-4F02-8AA4-D70BB9D825EE}" type="slidenum">
              <a:rPr lang="ru-RU" altLang="ru-RU">
                <a:latin typeface="Arial" panose="020B0604020202020204" pitchFamily="34" charset="0"/>
              </a:rPr>
              <a:pPr eaLnBrk="1" hangingPunct="1"/>
              <a:t>72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8003" name="Rectangle 2">
            <a:extLst>
              <a:ext uri="{FF2B5EF4-FFF2-40B4-BE49-F238E27FC236}">
                <a16:creationId xmlns:a16="http://schemas.microsoft.com/office/drawing/2014/main" id="{30F29971-DB32-4907-9A8D-6DCE63F095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8004" name="Rectangle 3">
            <a:extLst>
              <a:ext uri="{FF2B5EF4-FFF2-40B4-BE49-F238E27FC236}">
                <a16:creationId xmlns:a16="http://schemas.microsoft.com/office/drawing/2014/main" id="{73A8FFC3-876A-4E68-AF51-19C1F8C11F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>
            <a:extLst>
              <a:ext uri="{FF2B5EF4-FFF2-40B4-BE49-F238E27FC236}">
                <a16:creationId xmlns:a16="http://schemas.microsoft.com/office/drawing/2014/main" id="{6750EE72-8E66-4BF8-B8C6-A22DC7BAE9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404FC13-76EB-49BB-ADEE-04BB9BA3B06C}" type="slidenum">
              <a:rPr lang="ru-RU" altLang="ru-RU">
                <a:latin typeface="Arial" panose="020B0604020202020204" pitchFamily="34" charset="0"/>
              </a:rPr>
              <a:pPr eaLnBrk="1" hangingPunct="1"/>
              <a:t>73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29027" name="Rectangle 2">
            <a:extLst>
              <a:ext uri="{FF2B5EF4-FFF2-40B4-BE49-F238E27FC236}">
                <a16:creationId xmlns:a16="http://schemas.microsoft.com/office/drawing/2014/main" id="{0CFEBFB9-75AC-4F7B-B877-ED1B0CE44E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9028" name="Rectangle 3">
            <a:extLst>
              <a:ext uri="{FF2B5EF4-FFF2-40B4-BE49-F238E27FC236}">
                <a16:creationId xmlns:a16="http://schemas.microsoft.com/office/drawing/2014/main" id="{2B0D63EE-8A82-41B8-98FB-D27D288175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id="{2BA88AA0-E026-4C4A-BD73-6EDF116D3A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771D6F0-281C-4721-A135-BF264F46F304}" type="slidenum">
              <a:rPr lang="ru-RU" altLang="ru-RU">
                <a:latin typeface="Arial" panose="020B0604020202020204" pitchFamily="34" charset="0"/>
              </a:rPr>
              <a:pPr eaLnBrk="1" hangingPunct="1"/>
              <a:t>11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B48B2F21-61FD-4F23-8CF7-75DD497C85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id="{AD80CE6E-297D-4248-A057-788EC9ABF9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>
            <a:extLst>
              <a:ext uri="{FF2B5EF4-FFF2-40B4-BE49-F238E27FC236}">
                <a16:creationId xmlns:a16="http://schemas.microsoft.com/office/drawing/2014/main" id="{CCA40F28-EADC-4F8F-8EAF-C11E261E04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B9F86F9-1AD7-4C8F-B0A6-E5C5EB439DBF}" type="slidenum">
              <a:rPr lang="ru-RU" altLang="ru-RU">
                <a:latin typeface="Arial" panose="020B0604020202020204" pitchFamily="34" charset="0"/>
              </a:rPr>
              <a:pPr eaLnBrk="1" hangingPunct="1"/>
              <a:t>12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79875" name="Rectangle 2">
            <a:extLst>
              <a:ext uri="{FF2B5EF4-FFF2-40B4-BE49-F238E27FC236}">
                <a16:creationId xmlns:a16="http://schemas.microsoft.com/office/drawing/2014/main" id="{CF0E2505-C2F9-4A79-90FB-BDCCD1FE9C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9876" name="Rectangle 3">
            <a:extLst>
              <a:ext uri="{FF2B5EF4-FFF2-40B4-BE49-F238E27FC236}">
                <a16:creationId xmlns:a16="http://schemas.microsoft.com/office/drawing/2014/main" id="{C06A3B44-7F13-4E4E-873E-695F74D9FF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E37BE8F2-8AB8-458E-B3FC-CCF7082885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43FDBDE-77D9-4170-BA1F-4C3DBDA3DE9F}" type="slidenum">
              <a:rPr lang="ru-RU" altLang="ru-RU">
                <a:latin typeface="Arial" panose="020B0604020202020204" pitchFamily="34" charset="0"/>
              </a:rPr>
              <a:pPr eaLnBrk="1" hangingPunct="1"/>
              <a:t>13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578A1A1A-8C73-43E4-B7B4-A543955128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3579E101-70CB-4FE2-955C-F1D62D2DD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>
            <a:extLst>
              <a:ext uri="{FF2B5EF4-FFF2-40B4-BE49-F238E27FC236}">
                <a16:creationId xmlns:a16="http://schemas.microsoft.com/office/drawing/2014/main" id="{6235E0C6-07A1-45DB-8C59-5ED73B9BC8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B3343FD-2FFE-4ABD-9DC9-6FBC55A8007B}" type="slidenum">
              <a:rPr lang="ru-RU" altLang="ru-RU">
                <a:latin typeface="Arial" panose="020B0604020202020204" pitchFamily="34" charset="0"/>
              </a:rPr>
              <a:pPr eaLnBrk="1" hangingPunct="1"/>
              <a:t>16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81923" name="Rectangle 2">
            <a:extLst>
              <a:ext uri="{FF2B5EF4-FFF2-40B4-BE49-F238E27FC236}">
                <a16:creationId xmlns:a16="http://schemas.microsoft.com/office/drawing/2014/main" id="{F93F0E00-A982-44EC-9706-0F7646CA3D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1924" name="Rectangle 3">
            <a:extLst>
              <a:ext uri="{FF2B5EF4-FFF2-40B4-BE49-F238E27FC236}">
                <a16:creationId xmlns:a16="http://schemas.microsoft.com/office/drawing/2014/main" id="{C38F5EA0-A398-43DD-BD91-7DC81F6A10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4C50DE-8CFE-A842-D9AB-444A95D5F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65814C-042A-3198-E8A0-0A705570B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026469-9F9D-34CD-54E1-4A0869B7C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317060-3A22-960B-E5CA-88DB2E14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D11ED0-2D68-F23B-97E3-E9E1E54A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0F2B-1F80-4261-A198-F8BCE6FAF036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00196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6ACE70-B949-BC65-E399-F4F536863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84B9AD-A9E5-D2DD-CC67-4111B5440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23803-10A4-ED8E-D3E3-DD1255D2D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A6353E-D24B-6B2E-6A18-C53C4B14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5C1321-F9EC-6B65-51C3-E12413D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4921-9895-4096-B3E6-BF7A88AA92A0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35235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EC2DC83-7BAC-E036-7AF2-877D2601D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F70B7F-17BD-D272-BBFF-AF3092EF1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BF7A54-31BE-EC96-2F3C-32A15ACEE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8F0205-C004-1B55-D86D-D0FE6DF37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0715E6-EA7E-1D25-B464-57D6A9C2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AC9FF-7D8C-49F9-B5AE-899AC7EC6C0F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62554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F4DEFE-CA39-663A-7FBB-84D86E80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56CFAC-29C3-1771-A299-E2B5BB4EA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0DCCCB-F69C-9DFA-1C3F-8414B0166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852CE7-5872-A9EC-2840-9FC7B14B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122580-518A-EA71-19A4-3C68078D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1CD6E-A193-4B4F-B2D4-C760530AED44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265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475279-AF23-5333-E8A1-827B2DCFC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1C058A-5035-E4CF-94C7-C332F5209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AA8BF8-BF0C-B5F9-2D34-E6F3C4C1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9F1D4E-7690-A2D7-90AA-85538B4EA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2CE51F-052D-1D70-B176-1830F22FF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674CC-C140-443D-BC73-9B4486E9423D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7877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08D4E-289B-0932-DBBC-597CBA863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25D0A7-91B9-A93F-FC37-F9176EBA5B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4A25ADD-9C76-EF10-954F-6EFCA89DC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AB7D04-977A-7D03-C042-D9501B60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344E6F-D6A5-BA1A-5CA4-CCB0FFCB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BB1AF6-A0BD-D287-9DF6-B6BBC73B8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86442-1F39-452D-905F-9E8A0E8C6957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6143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E95BA-2380-5AB5-747C-1E466572F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FC767C-900C-75A9-A5F7-4507AFCA0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E011B2-8246-26D4-6FEC-758F4BF76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E6FE537-53E2-CE18-4815-E9CF1D2FE3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FEB9B8A-AB4B-0CAF-6B44-0F329751D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AA26910-780F-4B6E-6A88-7E864951E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71C3F9D-3115-8D1B-027F-06A199DB4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98FB53D-7650-C051-A5FD-444BEF90F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D3DB-AAC4-4659-A512-EE95D2210384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53758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92EC16-9C89-CC13-3B19-3F1AE1FB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E836823-E73E-FD03-3426-9FB043E7F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0876A2A-33E8-CE13-7A79-11FB2A82F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FF1527-7926-4357-35C5-C06F8A31F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8F56-3212-4F71-A2BF-BF79ECEAADC4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35885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2CE1A64-EBCD-754C-42EA-2AAB24F70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2C3911C-69B1-3733-484A-24EF52CD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E1924F1-A957-1AC0-BD04-B060D545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F406-DE6E-40FC-817E-F40E0BF5B9C5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04470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6A81E9-FFD5-A573-7961-E73AAFDF9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C94C1-6CBE-6741-CB2F-5834509D5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368BE6-541C-91B2-2D1C-12C0BB149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A48E6B-6A07-C772-767C-65A381CD7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CFB47C4-8307-32EB-1010-462C8C63E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381EC2-87D4-A420-9D60-7B95F54E5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00468-C743-43DC-AD3C-EF194606CEED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85340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FF02A-BC86-3FF8-591E-490969605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863B246-922C-66EA-0D92-BD922AC6E1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928DA4-6053-3095-D269-8B3254079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1642C2-250A-9F14-BBB6-DBE6F0C9E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74DED4-A379-4414-BEBC-FDB6C1AB8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E8E511-6B21-DDBD-3420-C26EC3F6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6A04-4566-461B-81FB-34DA6DE9B879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267718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4F5835-EF7B-FFAA-061D-354E9E0B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C9FABE-0B51-F3E9-95A1-BB0459C3A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77982D-C112-987A-F0F7-E435AB70E3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BB8315-7272-2444-C1A1-710A36A4E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FFBC68-4C7E-ACCC-008B-FA0A7633E1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B836A-6BED-433D-885E-AAED2A7E7FFE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5180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cs.microsoft.com/en-us/windows/win32/winmsg/about-window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win32/api/winuser/ns-winuser-wndclassexw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win32/api/winuser/nf-winuser-createwindowexw" TargetMode="Externa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windows/desktop/winmsg/wm-quit" TargetMode="External"/><Relationship Id="rId2" Type="http://schemas.openxmlformats.org/officeDocument/2006/relationships/hyperlink" Target="https://learn.microsoft.com/en-us/windows/win32/api/winuser/nf-winuser-getmessage" TargetMode="Externa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win32/winmsg/window-featur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5B9753E0-C67F-4C05-ABA6-39889B93F28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ln>
            <a:miter lim="800000"/>
            <a:headEnd/>
            <a:tailEnd/>
          </a:ln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dirty="0"/>
              <a:t>Основы создания графических приложений в системе </a:t>
            </a:r>
            <a:r>
              <a:rPr lang="en-US" dirty="0"/>
              <a:t>Windows</a:t>
            </a:r>
            <a:endParaRPr lang="ru-RU" dirty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D145A1E-DA5F-414C-A3CA-1DFEAA93661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057400" y="3228975"/>
            <a:ext cx="7854950" cy="1752600"/>
          </a:xfrm>
        </p:spPr>
        <p:txBody>
          <a:bodyPr/>
          <a:lstStyle/>
          <a:p>
            <a:pPr marR="0" eaLnBrk="1" hangingPunct="1"/>
            <a:endParaRPr lang="ru-RU" alt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224BA52F-58F8-4B72-BCE0-835FFE3EFF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Главное окно приложения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71B54F9B-667B-4379-8E9A-6CA2FC3072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 dirty="0"/>
              <a:t>Отображает информацию пользователю и принимает данные от него</a:t>
            </a:r>
          </a:p>
          <a:p>
            <a:r>
              <a:rPr lang="ru-RU" altLang="ru-RU" dirty="0"/>
              <a:t>Выступает родителем других окон приложения</a:t>
            </a:r>
          </a:p>
          <a:p>
            <a:r>
              <a:rPr lang="ru-RU" altLang="ru-RU" dirty="0"/>
              <a:t>Главных в приложении может быть несколько</a:t>
            </a:r>
          </a:p>
          <a:p>
            <a:pPr lvl="1"/>
            <a:r>
              <a:rPr lang="en-US" altLang="ru-RU" dirty="0"/>
              <a:t>Microsoft Word</a:t>
            </a:r>
            <a:r>
              <a:rPr lang="ru-RU" altLang="ru-RU" dirty="0"/>
              <a:t>, </a:t>
            </a:r>
            <a:r>
              <a:rPr lang="en-US" altLang="ru-RU" dirty="0"/>
              <a:t>PowerPoint</a:t>
            </a:r>
            <a:endParaRPr lang="ru-RU" altLang="ru-RU" dirty="0"/>
          </a:p>
          <a:p>
            <a:pPr lvl="1"/>
            <a:r>
              <a:rPr lang="ru-RU" altLang="ru-RU" dirty="0"/>
              <a:t>Интернет –браузер</a:t>
            </a:r>
          </a:p>
          <a:p>
            <a:pPr lvl="1"/>
            <a:r>
              <a:rPr lang="ru-RU" altLang="ru-RU" dirty="0"/>
              <a:t>Такие приложению завершают работу после закрытия всех своих окон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F38E96AA-7F94-44FE-8929-728553A6EF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Области окна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6B8149C2-C186-4AE5-A5EF-17D61F3C830B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ru-RU" altLang="ru-RU" dirty="0"/>
              <a:t>Клиентская область</a:t>
            </a:r>
          </a:p>
          <a:p>
            <a:pPr lvl="1" eaLnBrk="1" hangingPunct="1"/>
            <a:r>
              <a:rPr lang="ru-RU" altLang="ru-RU" dirty="0"/>
              <a:t>Служит для вывода текста и графики, и получения пользовательского ввода</a:t>
            </a:r>
          </a:p>
          <a:p>
            <a:pPr lvl="1" eaLnBrk="1" hangingPunct="1"/>
            <a:r>
              <a:rPr lang="ru-RU" altLang="ru-RU" dirty="0"/>
              <a:t>Содержимое управляется приложением</a:t>
            </a:r>
          </a:p>
          <a:p>
            <a:pPr eaLnBrk="1" hangingPunct="1"/>
            <a:r>
              <a:rPr lang="ru-RU" altLang="ru-RU" dirty="0" err="1"/>
              <a:t>Неклиентская</a:t>
            </a:r>
            <a:r>
              <a:rPr lang="ru-RU" altLang="ru-RU" dirty="0"/>
              <a:t> область</a:t>
            </a:r>
          </a:p>
          <a:p>
            <a:pPr lvl="1" eaLnBrk="1" hangingPunct="1"/>
            <a:r>
              <a:rPr lang="ru-RU" altLang="ru-RU" dirty="0"/>
              <a:t>Заголовок, меню, рамка, </a:t>
            </a:r>
            <a:r>
              <a:rPr lang="ru-RU" altLang="ru-RU" dirty="0" err="1"/>
              <a:t>скроллбары</a:t>
            </a:r>
            <a:r>
              <a:rPr lang="ru-RU" altLang="ru-RU" dirty="0"/>
              <a:t>, кнопки управления размерам окном</a:t>
            </a:r>
          </a:p>
          <a:p>
            <a:pPr lvl="1" eaLnBrk="1" hangingPunct="1"/>
            <a:r>
              <a:rPr lang="ru-RU" altLang="ru-RU" dirty="0"/>
              <a:t>Управляется операционной системой</a:t>
            </a:r>
          </a:p>
          <a:p>
            <a:pPr eaLnBrk="1" hangingPunct="1"/>
            <a:endParaRPr lang="ru-RU" altLang="ru-RU" dirty="0"/>
          </a:p>
        </p:txBody>
      </p:sp>
      <p:pic>
        <p:nvPicPr>
          <p:cNvPr id="3" name="Picture 8" descr="Typical window">
            <a:extLst>
              <a:ext uri="{FF2B5EF4-FFF2-40B4-BE49-F238E27FC236}">
                <a16:creationId xmlns:a16="http://schemas.microsoft.com/office/drawing/2014/main" id="{3FD02D57-BC79-41EF-A7E2-510BF3426B7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88088" y="2132856"/>
            <a:ext cx="4984773" cy="3606006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16163F-21D7-4FDE-8E08-4F2612FC57A3}"/>
              </a:ext>
            </a:extLst>
          </p:cNvPr>
          <p:cNvSpPr txBox="1"/>
          <p:nvPr/>
        </p:nvSpPr>
        <p:spPr>
          <a:xfrm>
            <a:off x="1775520" y="6488668"/>
            <a:ext cx="8435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hlinkClick r:id="rId4"/>
              </a:rPr>
              <a:t>https://docs.microsoft.com/en-us/windows/win32/winmsg/about-windows</a:t>
            </a:r>
            <a:r>
              <a:rPr lang="en-US" dirty="0"/>
              <a:t> 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DD5B2DEC-CD3E-4E56-805A-24E63B49BD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Элементы управления </a:t>
            </a:r>
            <a:r>
              <a:rPr lang="en-US"/>
              <a:t>(controls)</a:t>
            </a:r>
            <a:endParaRPr lang="ru-RU"/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A7C96C98-A9C9-436F-A037-A2D8FC656F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Вспомогательные окна для ввода и вывода информации</a:t>
            </a:r>
          </a:p>
          <a:p>
            <a:pPr lvl="1" eaLnBrk="1" hangingPunct="1"/>
            <a:r>
              <a:rPr lang="ru-RU" altLang="ru-RU" dirty="0"/>
              <a:t>Статический текст</a:t>
            </a:r>
            <a:r>
              <a:rPr lang="en-US" altLang="ru-RU" dirty="0"/>
              <a:t> (Static)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Поля редактирования</a:t>
            </a:r>
            <a:r>
              <a:rPr lang="en-US" altLang="ru-RU" dirty="0"/>
              <a:t> (Edit box)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Кнопки (</a:t>
            </a:r>
            <a:r>
              <a:rPr lang="en-US" altLang="ru-RU" dirty="0"/>
              <a:t>Button, Radio button, Check Box)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Списки</a:t>
            </a:r>
            <a:r>
              <a:rPr lang="en-US" altLang="ru-RU" dirty="0"/>
              <a:t> (List box, Combo box, List)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Древовидный список</a:t>
            </a:r>
            <a:r>
              <a:rPr lang="en-US" altLang="ru-RU" dirty="0"/>
              <a:t> (Tree control)</a:t>
            </a:r>
          </a:p>
          <a:p>
            <a:pPr lvl="1" eaLnBrk="1" hangingPunct="1"/>
            <a:r>
              <a:rPr lang="ru-RU" altLang="ru-RU" dirty="0"/>
              <a:t>Создаваемые пользователем компоненты</a:t>
            </a:r>
          </a:p>
          <a:p>
            <a:pPr eaLnBrk="1" hangingPunct="1"/>
            <a:r>
              <a:rPr lang="ru-RU" altLang="ru-RU" dirty="0"/>
              <a:t>Располагаются внутри окна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5E1AD3E7-0E12-4F55-8E48-BA5D9E221A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altLang="ru-RU"/>
              <a:t>Диалоговые окна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8D4A34CD-463E-47C9-BBB6-329F8751B0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b="1" dirty="0"/>
              <a:t>Диалоговое окно</a:t>
            </a:r>
            <a:r>
              <a:rPr lang="ru-RU" dirty="0"/>
              <a:t> – это окно, содержащее один или более элементов управления</a:t>
            </a:r>
          </a:p>
          <a:p>
            <a:pPr lvl="1"/>
            <a:r>
              <a:rPr lang="ru-RU" dirty="0"/>
              <a:t>Обычно не содержат меню или полос прокрутки, кнопок минимизации/максимизации</a:t>
            </a:r>
          </a:p>
          <a:p>
            <a:pPr lvl="1"/>
            <a:r>
              <a:rPr lang="ru-RU" dirty="0"/>
              <a:t>Используются для ввода пользователем различных данных</a:t>
            </a:r>
          </a:p>
          <a:p>
            <a:r>
              <a:rPr lang="ru-RU" dirty="0"/>
              <a:t>Типы диалоговых окон</a:t>
            </a:r>
          </a:p>
          <a:p>
            <a:pPr lvl="1"/>
            <a:r>
              <a:rPr lang="ru-RU" dirty="0"/>
              <a:t>Модальные</a:t>
            </a:r>
          </a:p>
          <a:p>
            <a:pPr lvl="2"/>
            <a:r>
              <a:rPr lang="ru-RU" dirty="0"/>
              <a:t>Блокируют доступ к родительскому окну</a:t>
            </a:r>
          </a:p>
          <a:p>
            <a:pPr lvl="1"/>
            <a:r>
              <a:rPr lang="ru-RU" dirty="0"/>
              <a:t>Немодальные</a:t>
            </a:r>
          </a:p>
          <a:p>
            <a:pPr lvl="2"/>
            <a:r>
              <a:rPr lang="ru-RU" dirty="0"/>
              <a:t>Не блокируют доступ к окну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3">
            <a:extLst>
              <a:ext uri="{FF2B5EF4-FFF2-40B4-BE49-F238E27FC236}">
                <a16:creationId xmlns:a16="http://schemas.microsoft.com/office/drawing/2014/main" id="{0390B954-E140-4342-AFB3-27742158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04850"/>
            <a:ext cx="8229600" cy="1143000"/>
          </a:xfrm>
        </p:spPr>
        <p:txBody>
          <a:bodyPr/>
          <a:lstStyle/>
          <a:p>
            <a:r>
              <a:rPr lang="ru-RU" altLang="ru-RU"/>
              <a:t>Диалоговые окна</a:t>
            </a:r>
          </a:p>
        </p:txBody>
      </p:sp>
      <p:sp>
        <p:nvSpPr>
          <p:cNvPr id="16387" name="Текст 4">
            <a:extLst>
              <a:ext uri="{FF2B5EF4-FFF2-40B4-BE49-F238E27FC236}">
                <a16:creationId xmlns:a16="http://schemas.microsoft.com/office/drawing/2014/main" id="{68B17D13-16DC-4E5C-9AE8-ABDDD8B5C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1855788"/>
            <a:ext cx="4040188" cy="658812"/>
          </a:xfrm>
        </p:spPr>
        <p:txBody>
          <a:bodyPr/>
          <a:lstStyle/>
          <a:p>
            <a:r>
              <a:rPr lang="ru-RU" altLang="ru-RU"/>
              <a:t>Модальное окно</a:t>
            </a:r>
          </a:p>
        </p:txBody>
      </p:sp>
      <p:pic>
        <p:nvPicPr>
          <p:cNvPr id="16390" name="Picture 5">
            <a:extLst>
              <a:ext uri="{FF2B5EF4-FFF2-40B4-BE49-F238E27FC236}">
                <a16:creationId xmlns:a16="http://schemas.microsoft.com/office/drawing/2014/main" id="{5B524710-FB8F-4B40-BB59-8678B05D4E1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03" t="20087" r="36992" b="20132"/>
          <a:stretch>
            <a:fillRect/>
          </a:stretch>
        </p:blipFill>
        <p:spPr>
          <a:xfrm>
            <a:off x="1774826" y="2492375"/>
            <a:ext cx="3757613" cy="3600450"/>
          </a:xfrm>
          <a:noFill/>
        </p:spPr>
      </p:pic>
      <p:sp>
        <p:nvSpPr>
          <p:cNvPr id="16388" name="Текст 6">
            <a:extLst>
              <a:ext uri="{FF2B5EF4-FFF2-40B4-BE49-F238E27FC236}">
                <a16:creationId xmlns:a16="http://schemas.microsoft.com/office/drawing/2014/main" id="{D1B0DDD2-3035-4C3B-8467-9460D8446C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6" y="1860550"/>
            <a:ext cx="4041775" cy="654050"/>
          </a:xfrm>
        </p:spPr>
        <p:txBody>
          <a:bodyPr/>
          <a:lstStyle/>
          <a:p>
            <a:r>
              <a:rPr lang="ru-RU" altLang="ru-RU"/>
              <a:t>Немодальное окно</a:t>
            </a:r>
          </a:p>
        </p:txBody>
      </p:sp>
      <p:pic>
        <p:nvPicPr>
          <p:cNvPr id="16389" name="Picture 2">
            <a:extLst>
              <a:ext uri="{FF2B5EF4-FFF2-40B4-BE49-F238E27FC236}">
                <a16:creationId xmlns:a16="http://schemas.microsoft.com/office/drawing/2014/main" id="{A627D2A0-388B-499E-8A4A-5C742E57C9FF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5" t="24469" r="39713" b="17398"/>
          <a:stretch>
            <a:fillRect/>
          </a:stretch>
        </p:blipFill>
        <p:spPr>
          <a:xfrm>
            <a:off x="6178550" y="2636839"/>
            <a:ext cx="3962400" cy="3671887"/>
          </a:xfr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Заголовок 1">
            <a:extLst>
              <a:ext uri="{FF2B5EF4-FFF2-40B4-BE49-F238E27FC236}">
                <a16:creationId xmlns:a16="http://schemas.microsoft.com/office/drawing/2014/main" id="{1540D27A-4856-4BD9-A873-5731F8C62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04850"/>
            <a:ext cx="8229600" cy="1143000"/>
          </a:xfrm>
        </p:spPr>
        <p:txBody>
          <a:bodyPr/>
          <a:lstStyle/>
          <a:p>
            <a:r>
              <a:rPr lang="ru-RU" altLang="ru-RU"/>
              <a:t>Стандартные диалоговые окна</a:t>
            </a:r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4FA67928-C49B-416B-B0E5-DB11D3ADFC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81200" y="1920875"/>
            <a:ext cx="4038600" cy="4433888"/>
          </a:xfrm>
        </p:spPr>
        <p:txBody>
          <a:bodyPr/>
          <a:lstStyle/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выбора файла</a:t>
            </a:r>
          </a:p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выбора шрифта</a:t>
            </a:r>
          </a:p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выбора цвета</a:t>
            </a:r>
          </a:p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выбора принтера</a:t>
            </a:r>
          </a:p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выбора папки</a:t>
            </a:r>
          </a:p>
          <a:p>
            <a:pPr marL="273367" indent="-246888" eaLnBrk="1" fontAlgn="auto" hangingPunct="1">
              <a:spcAft>
                <a:spcPts val="0"/>
              </a:spcAft>
              <a:buFont typeface="Wingdings 2"/>
              <a:buChar char=""/>
              <a:defRPr/>
            </a:pPr>
            <a:r>
              <a:rPr lang="ru-RU" dirty="0"/>
              <a:t>Окно настройки свойств страницы</a:t>
            </a:r>
          </a:p>
          <a:p>
            <a:pPr>
              <a:defRPr/>
            </a:pPr>
            <a:endParaRPr lang="ru-RU" dirty="0"/>
          </a:p>
        </p:txBody>
      </p:sp>
      <p:pic>
        <p:nvPicPr>
          <p:cNvPr id="17412" name="Picture 2">
            <a:extLst>
              <a:ext uri="{FF2B5EF4-FFF2-40B4-BE49-F238E27FC236}">
                <a16:creationId xmlns:a16="http://schemas.microsoft.com/office/drawing/2014/main" id="{F5CCEDBE-67D4-4FD3-AC29-D7130E030BF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72201" y="2420938"/>
            <a:ext cx="4365625" cy="3194050"/>
          </a:xfr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>
            <a:extLst>
              <a:ext uri="{FF2B5EF4-FFF2-40B4-BE49-F238E27FC236}">
                <a16:creationId xmlns:a16="http://schemas.microsoft.com/office/drawing/2014/main" id="{3BB9CC0A-B36E-4D1B-A74A-FAAEF16CB7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Пример</a:t>
            </a:r>
            <a:r>
              <a:rPr lang="en-US" altLang="ru-RU"/>
              <a:t> </a:t>
            </a:r>
            <a:r>
              <a:rPr lang="ru-RU" altLang="ru-RU"/>
              <a:t>диалогового окна</a:t>
            </a:r>
          </a:p>
        </p:txBody>
      </p:sp>
      <p:pic>
        <p:nvPicPr>
          <p:cNvPr id="18435" name="Picture 7">
            <a:extLst>
              <a:ext uri="{FF2B5EF4-FFF2-40B4-BE49-F238E27FC236}">
                <a16:creationId xmlns:a16="http://schemas.microsoft.com/office/drawing/2014/main" id="{3F8A22E0-8575-496A-878C-3E6F289000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666" y="1895975"/>
            <a:ext cx="4466667" cy="4210638"/>
          </a:xfr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70E8D73-EDFE-4B76-9D93-1E79425C1A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Окна сообщений (</a:t>
            </a:r>
            <a:r>
              <a:rPr lang="en-US"/>
              <a:t>Message boxes)</a:t>
            </a:r>
            <a:endParaRPr lang="ru-RU"/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A26F0215-A1E8-4278-A2C7-AF01AAFAFD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Отображают стандартные короткие сообщения пользователю</a:t>
            </a:r>
          </a:p>
          <a:p>
            <a:pPr lvl="1" eaLnBrk="1" hangingPunct="1"/>
            <a:r>
              <a:rPr lang="ru-RU" altLang="ru-RU" dirty="0"/>
              <a:t>Предупреждение об ошибке</a:t>
            </a:r>
          </a:p>
          <a:p>
            <a:pPr lvl="1" eaLnBrk="1" hangingPunct="1"/>
            <a:r>
              <a:rPr lang="ru-RU" altLang="ru-RU" dirty="0"/>
              <a:t>Уведомление о завершении результатах операции</a:t>
            </a:r>
          </a:p>
        </p:txBody>
      </p:sp>
      <p:pic>
        <p:nvPicPr>
          <p:cNvPr id="20483" name="Picture 7">
            <a:extLst>
              <a:ext uri="{FF2B5EF4-FFF2-40B4-BE49-F238E27FC236}">
                <a16:creationId xmlns:a16="http://schemas.microsoft.com/office/drawing/2014/main" id="{E1029F6F-326E-4FCA-8CB1-F7CF799F1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03712" y="4077072"/>
            <a:ext cx="4321175" cy="1955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ECADA85E-F662-4FEB-89A4-6658537749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ln>
            <a:miter lim="800000"/>
            <a:headEnd/>
            <a:tailEnd/>
          </a:ln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Приложение </a:t>
            </a:r>
            <a:r>
              <a:rPr lang="en-US"/>
              <a:t>HelloWorld</a:t>
            </a:r>
            <a:endParaRPr lang="ru-RU"/>
          </a:p>
        </p:txBody>
      </p:sp>
      <p:sp>
        <p:nvSpPr>
          <p:cNvPr id="21507" name="Rectangle 4">
            <a:extLst>
              <a:ext uri="{FF2B5EF4-FFF2-40B4-BE49-F238E27FC236}">
                <a16:creationId xmlns:a16="http://schemas.microsoft.com/office/drawing/2014/main" id="{814207C0-3C42-4859-9A54-6C5005A30E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8214" y="2492376"/>
            <a:ext cx="8027987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630238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defTabSz="630238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defTabSz="630238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defTabSz="630238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defTabSz="630238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defTabSz="6302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defTabSz="6302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defTabSz="6302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defTabSz="6302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sz="2000" b="1" dirty="0" err="1">
                <a:latin typeface="Courier New" panose="02070309020205020404" pitchFamily="49" charset="0"/>
              </a:rPr>
              <a:t>int</a:t>
            </a:r>
            <a:r>
              <a:rPr lang="ru-RU" altLang="ru-RU" sz="2000" b="1" dirty="0">
                <a:latin typeface="Courier New" panose="02070309020205020404" pitchFamily="49" charset="0"/>
              </a:rPr>
              <a:t> APIENTRY 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WinMain</a:t>
            </a:r>
            <a:r>
              <a:rPr lang="ru-RU" altLang="ru-RU" sz="2000" b="1" dirty="0">
                <a:latin typeface="Courier New" panose="02070309020205020404" pitchFamily="49" charset="0"/>
              </a:rPr>
              <a:t>(HINSTANCE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hInstance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HINSTANCE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hPrevInstance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LPSTR    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lpCmdLine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int</a:t>
            </a:r>
            <a:r>
              <a:rPr lang="ru-RU" altLang="ru-RU" sz="2000" b="1" dirty="0">
                <a:latin typeface="Courier New" panose="02070309020205020404" pitchFamily="49" charset="0"/>
              </a:rPr>
              <a:t>      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nCmdShow</a:t>
            </a:r>
            <a:r>
              <a:rPr lang="ru-RU" altLang="ru-RU" sz="2000" b="1" dirty="0">
                <a:latin typeface="Courier New" panose="02070309020205020404" pitchFamily="49" charset="0"/>
              </a:rPr>
              <a:t>*/)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	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MessageBox</a:t>
            </a:r>
            <a:r>
              <a:rPr lang="ru-RU" altLang="ru-RU" sz="2000" b="1" dirty="0">
                <a:latin typeface="Courier New" panose="02070309020205020404" pitchFamily="49" charset="0"/>
              </a:rPr>
              <a:t>(</a:t>
            </a:r>
            <a:endParaRPr lang="en-US" altLang="ru-RU" sz="20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sz="2000" b="1" dirty="0">
                <a:latin typeface="Courier New" panose="02070309020205020404" pitchFamily="49" charset="0"/>
              </a:rPr>
              <a:t>		</a:t>
            </a:r>
            <a:r>
              <a:rPr lang="ru-RU" altLang="ru-RU" sz="2000" b="1" dirty="0">
                <a:latin typeface="Courier New" panose="02070309020205020404" pitchFamily="49" charset="0"/>
              </a:rPr>
              <a:t>NULL, </a:t>
            </a:r>
            <a:endParaRPr lang="en-US" altLang="ru-RU" sz="20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sz="2000" b="1" dirty="0">
                <a:latin typeface="Courier New" panose="02070309020205020404" pitchFamily="49" charset="0"/>
              </a:rPr>
              <a:t>		L</a:t>
            </a:r>
            <a:r>
              <a:rPr lang="ru-RU" altLang="ru-RU" sz="2000" b="1" dirty="0">
                <a:latin typeface="Courier New" panose="02070309020205020404" pitchFamily="49" charset="0"/>
              </a:rPr>
              <a:t>"Hello World", </a:t>
            </a:r>
            <a:endParaRPr lang="en-US" altLang="ru-RU" sz="20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sz="2000" b="1" dirty="0">
                <a:latin typeface="Courier New" panose="02070309020205020404" pitchFamily="49" charset="0"/>
              </a:rPr>
              <a:t>		L</a:t>
            </a:r>
            <a:r>
              <a:rPr lang="ru-RU" altLang="ru-RU" sz="2000" b="1" dirty="0">
                <a:latin typeface="Courier New" panose="02070309020205020404" pitchFamily="49" charset="0"/>
              </a:rPr>
              <a:t>"Hi", MB_OK | MB_ICONINFORMATION</a:t>
            </a:r>
            <a:endParaRPr lang="en-US" altLang="ru-RU" sz="20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sz="2000" b="1" dirty="0">
                <a:latin typeface="Courier New" panose="02070309020205020404" pitchFamily="49" charset="0"/>
              </a:rPr>
              <a:t>		</a:t>
            </a:r>
            <a:r>
              <a:rPr lang="ru-RU" altLang="ru-RU" sz="2000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	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return</a:t>
            </a:r>
            <a:r>
              <a:rPr lang="ru-RU" altLang="ru-RU" sz="2000" b="1" dirty="0">
                <a:latin typeface="Courier New" panose="02070309020205020404" pitchFamily="49" charset="0"/>
              </a:rPr>
              <a:t> 0;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F905047-5FB0-4060-80D7-0D6AA3A48D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Окно рабочего стола (</a:t>
            </a:r>
            <a:r>
              <a:rPr lang="en-US"/>
              <a:t>Desktop Window)</a:t>
            </a:r>
            <a:endParaRPr lang="ru-RU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182BAC97-96CE-4584-A4BD-BA758EEBE7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Данное окно автоматически создается при загрузке ОС</a:t>
            </a:r>
          </a:p>
          <a:p>
            <a:pPr eaLnBrk="1" hangingPunct="1"/>
            <a:r>
              <a:rPr lang="ru-RU" altLang="ru-RU" dirty="0"/>
              <a:t>Окно рабочего стола служит для отображения заднего фона окна и служит основой для размещения других окон</a:t>
            </a:r>
          </a:p>
          <a:p>
            <a:pPr eaLnBrk="1" hangingPunct="1"/>
            <a:endParaRPr lang="ru-RU" alt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Заголовок 1">
            <a:extLst>
              <a:ext uri="{FF2B5EF4-FFF2-40B4-BE49-F238E27FC236}">
                <a16:creationId xmlns:a16="http://schemas.microsoft.com/office/drawing/2014/main" id="{D0C31B02-7144-4EFA-913C-55E7C040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altLang="ru-RU"/>
              <a:t>Графический интерфейс пользователя</a:t>
            </a:r>
          </a:p>
        </p:txBody>
      </p:sp>
      <p:sp>
        <p:nvSpPr>
          <p:cNvPr id="6147" name="Содержимое 2">
            <a:extLst>
              <a:ext uri="{FF2B5EF4-FFF2-40B4-BE49-F238E27FC236}">
                <a16:creationId xmlns:a16="http://schemas.microsoft.com/office/drawing/2014/main" id="{0288E327-B0B0-41C1-9548-120F54475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 altLang="ru-RU" dirty="0"/>
              <a:t>Интерфейс пользователя, в котором элементы интерфейса исполнены в виде графических изображений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E83C1CF-E2BB-412C-B9B5-592B740127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611438"/>
            <a:ext cx="5181600" cy="2779712"/>
          </a:xfr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E32FF47C-7CC5-42D8-8081-89684F5B95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Создание окна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1E16B0B-185C-47E0-A460-ED643E5A84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ru-RU" altLang="ru-RU" sz="2800" dirty="0"/>
              <a:t>При создании окна приложение должно указать следующие атрибуты окна: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Имя класса окна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Имя окна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Основной и дополнительный стили окна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Положение и размер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Дескриптор родительского окна или окна-владельца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Дескриптор меню или дочернего окна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Дескриптор экземпляра приложения</a:t>
            </a:r>
          </a:p>
          <a:p>
            <a:pPr lvl="1" eaLnBrk="1" hangingPunct="1">
              <a:lnSpc>
                <a:spcPct val="80000"/>
              </a:lnSpc>
            </a:pPr>
            <a:r>
              <a:rPr lang="ru-RU" altLang="ru-RU" dirty="0"/>
              <a:t>Данные, характерные для приложения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BF8322BF-C147-4366-920D-ED9094600D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Имя класса окна </a:t>
            </a:r>
            <a:r>
              <a:rPr lang="en-US"/>
              <a:t>(Window Class Name)</a:t>
            </a:r>
            <a:endParaRPr lang="ru-RU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660C8A79-2325-48C1-A3DD-63B21D8B0C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b="1" dirty="0"/>
              <a:t>Класс окна </a:t>
            </a:r>
            <a:r>
              <a:rPr lang="ru-RU" altLang="ru-RU" dirty="0"/>
              <a:t>– это набор атрибутов, используемых в качестве шаблона при создании окна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/>
              <a:t>Каждое окно относится к определенному</a:t>
            </a:r>
            <a:r>
              <a:rPr lang="en-US" altLang="ru-RU" dirty="0"/>
              <a:t> </a:t>
            </a:r>
            <a:r>
              <a:rPr lang="ru-RU" altLang="ru-RU" dirty="0"/>
              <a:t>классу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/>
              <a:t>На основе класса окна приложение может создать произвольное количество окон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/>
              <a:t>Окна, принадлежащие к одному классу ведут себя сходным образом</a:t>
            </a:r>
          </a:p>
          <a:p>
            <a:pPr lvl="2" eaLnBrk="1" hangingPunct="1">
              <a:lnSpc>
                <a:spcPct val="90000"/>
              </a:lnSpc>
            </a:pPr>
            <a:r>
              <a:rPr lang="ru-RU" altLang="ru-RU" dirty="0"/>
              <a:t>Кнопки нажимаются</a:t>
            </a:r>
          </a:p>
          <a:p>
            <a:pPr lvl="2" eaLnBrk="1" hangingPunct="1">
              <a:lnSpc>
                <a:spcPct val="90000"/>
              </a:lnSpc>
            </a:pPr>
            <a:r>
              <a:rPr lang="ru-RU" altLang="ru-RU" dirty="0"/>
              <a:t>Выпадающие списки выпадают</a:t>
            </a:r>
          </a:p>
          <a:p>
            <a:pPr lvl="2" eaLnBrk="1" hangingPunct="1">
              <a:lnSpc>
                <a:spcPct val="90000"/>
              </a:lnSpc>
            </a:pPr>
            <a:r>
              <a:rPr lang="ru-RU" altLang="ru-RU" dirty="0"/>
              <a:t>Поля редактирования текста позволяют вводить текст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A561D6B8-CDFE-4A91-88CD-CE120DF8BF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/>
              <a:t>Предопределенные классы окон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DD83B7C0-2A46-47DE-9D94-7C4B16CDAD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/>
              <a:t>BUTTON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LISTBOX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COMBOBOX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STATIC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EDIT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MDICLIENT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RICHEDIT_CLASS</a:t>
            </a:r>
            <a:endParaRPr lang="ru-RU" dirty="0"/>
          </a:p>
          <a:p>
            <a:pPr eaLnBrk="1" hangingPunct="1">
              <a:defRPr/>
            </a:pPr>
            <a:r>
              <a:rPr lang="en-US" dirty="0"/>
              <a:t>SCROLLBAR</a:t>
            </a:r>
            <a:endParaRPr lang="ru-RU" dirty="0"/>
          </a:p>
          <a:p>
            <a:pPr eaLnBrk="1" hangingPunct="1">
              <a:defRPr/>
            </a:pPr>
            <a:r>
              <a:rPr lang="ru-RU" dirty="0"/>
              <a:t>И др.</a:t>
            </a:r>
          </a:p>
          <a:p>
            <a:pPr eaLnBrk="1" hangingPunct="1">
              <a:defRPr/>
            </a:pPr>
            <a:endParaRPr lang="en-US" dirty="0"/>
          </a:p>
          <a:p>
            <a:pPr lvl="1" eaLnBrk="1" hangingPunct="1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ABE86E71-A3AA-40B6-91F0-96357E6C4A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Регистрация класса окна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C4FDFC2E-C84F-40F0-B3A2-D95E43C0D4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Каждое приложение обладает своим поведением и внешним видом, поэтому сначала зарегистрирует в системе классы окон функцией </a:t>
            </a:r>
            <a:r>
              <a:rPr lang="en-US" altLang="ru-RU" dirty="0" err="1"/>
              <a:t>RegisterClassEx</a:t>
            </a:r>
            <a:r>
              <a:rPr lang="en-US" altLang="ru-RU" dirty="0"/>
              <a:t>()</a:t>
            </a:r>
            <a:endParaRPr lang="ru-RU" altLang="ru-RU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28088A8-C166-47CB-9FB6-E1B65E5DE343}"/>
              </a:ext>
            </a:extLst>
          </p:cNvPr>
          <p:cNvSpPr txBox="1"/>
          <p:nvPr/>
        </p:nvSpPr>
        <p:spPr>
          <a:xfrm>
            <a:off x="1524000" y="469468"/>
            <a:ext cx="91440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TCHAR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CLASS_NAME[] = </a:t>
            </a:r>
            <a:r>
              <a:rPr lang="en-US" dirty="0" err="1">
                <a:solidFill>
                  <a:srgbClr val="A31515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L"MainWndClass</a:t>
            </a:r>
            <a:r>
              <a:rPr lang="en-US" dirty="0">
                <a:solidFill>
                  <a:srgbClr val="A31515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ru-RU" dirty="0">
              <a:solidFill>
                <a:srgbClr val="000000"/>
              </a:solidFill>
              <a:latin typeface="Cascadia Mono" panose="020B0609020000020004" pitchFamily="49" charset="0"/>
              <a:ea typeface="Calibri" panose="020F0502020204030204" pitchFamily="34" charset="0"/>
              <a:cs typeface="Cascadia Mono" panose="020B0609020000020004" pitchFamily="49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RegisterWndClass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{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WNDCLASSEX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wndClass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= {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sizeof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wndClass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//UINT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cbSize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CS_HREDRAW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|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CS_VREDRAW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//UINT style;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&amp;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WindowProc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//WNDPROC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lpfnWndProc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0,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//int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cbClsExtra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–</a:t>
            </a:r>
            <a:r>
              <a:rPr lang="ru-RU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кол-во доп. </a:t>
            </a:r>
            <a:r>
              <a:rPr lang="ru-RU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байт, связанных с классом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0,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//int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cbWndExtra</a:t>
            </a:r>
            <a:r>
              <a:rPr lang="ru-RU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– кол-во доп. Байт, связанных с окном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//HINSTANCE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//HICON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hIcon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LoadCursor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IDC_ARROW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//HCURSOR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hCursor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reinterpret_cast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HBRUSH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&gt;(</a:t>
            </a:r>
            <a:r>
              <a:rPr lang="en-US" dirty="0">
                <a:solidFill>
                  <a:srgbClr val="6F008A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COLOR_WINDOW</a:t>
            </a:r>
            <a:r>
              <a:rPr lang="en-US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), </a:t>
            </a:r>
            <a:r>
              <a:rPr lang="en-US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//HBRUSH </a:t>
            </a:r>
            <a:r>
              <a:rPr lang="en-US" dirty="0" err="1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hbrBackground</a:t>
            </a:r>
            <a:r>
              <a:rPr lang="en-US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//LPCTSTR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lpszMenuName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CLASS_NAME,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//LPCTSTR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lpszClassName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//HICON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hIconSm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};</a:t>
            </a:r>
            <a:endParaRPr lang="ru-RU" dirty="0">
              <a:solidFill>
                <a:srgbClr val="000000"/>
              </a:solidFill>
              <a:effectLst/>
              <a:latin typeface="Cascadia Mono" panose="020B0609020000020004" pitchFamily="49" charset="0"/>
              <a:ea typeface="Calibri" panose="020F0502020204030204" pitchFamily="34" charset="0"/>
              <a:cs typeface="Cascadia Mono" panose="020B0609020000020004" pitchFamily="49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 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RegisterClassEx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(&amp;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wndClass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 !=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}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E12789-D836-4879-8AFF-9C8ECFF6CEA7}"/>
              </a:ext>
            </a:extLst>
          </p:cNvPr>
          <p:cNvSpPr txBox="1"/>
          <p:nvPr/>
        </p:nvSpPr>
        <p:spPr>
          <a:xfrm>
            <a:off x="1524000" y="637877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hlinkClick r:id="rId2"/>
              </a:rPr>
              <a:t>https://docs.microsoft.com/en-us/windows/win32/api/winuser/ns-winuser-wndclassexw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08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25C054D6-EDA1-4833-BD10-B9AA48E55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Имя окна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BB43FC3D-CDC0-4003-B4F0-29189B74D4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dirty="0"/>
              <a:t>Главное окно приложения и диалоговые окна отображают имя окна в строке заголовка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 dirty="0"/>
              <a:t>Некоторые элементы управления – внутри клиентской области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ru-RU" dirty="0"/>
              <a:t>Edit box, Static text, Button</a:t>
            </a:r>
            <a:endParaRPr lang="ru-RU" altLang="ru-RU" dirty="0"/>
          </a:p>
          <a:p>
            <a:pPr eaLnBrk="1" hangingPunct="1">
              <a:lnSpc>
                <a:spcPct val="90000"/>
              </a:lnSpc>
            </a:pPr>
            <a:r>
              <a:rPr lang="ru-RU" altLang="ru-RU" dirty="0"/>
              <a:t>Некоторые элементы управления – не отображают вообще</a:t>
            </a:r>
            <a:endParaRPr lang="en-US" altLang="ru-RU" dirty="0"/>
          </a:p>
          <a:p>
            <a:pPr lvl="1" eaLnBrk="1" hangingPunct="1">
              <a:lnSpc>
                <a:spcPct val="90000"/>
              </a:lnSpc>
            </a:pPr>
            <a:r>
              <a:rPr lang="en-US" altLang="ru-RU" dirty="0"/>
              <a:t>List box, Combo box</a:t>
            </a:r>
            <a:endParaRPr lang="ru-RU" alt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B4BD9726-5508-4F64-86CB-1E0AA8CAAC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Стили окна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252D3DE5-2CB1-4047-A8BF-073CB4FBDF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ru-RU" sz="2800" b="1" dirty="0"/>
              <a:t>Стиль окна</a:t>
            </a:r>
            <a:r>
              <a:rPr lang="ru-RU" sz="2800" dirty="0"/>
              <a:t> – набор флагов, определяющий поведение и внешнего вида окна</a:t>
            </a:r>
          </a:p>
          <a:p>
            <a:pPr lvl="1" eaLnBrk="1" hangingPunct="1">
              <a:defRPr/>
            </a:pPr>
            <a:r>
              <a:rPr lang="ru-RU" dirty="0"/>
              <a:t>Тип рамки, наличие и вид заголовка, наличие кнопок максимизации/минимизации</a:t>
            </a:r>
          </a:p>
          <a:p>
            <a:pPr eaLnBrk="1" hangingPunct="1">
              <a:defRPr/>
            </a:pPr>
            <a:r>
              <a:rPr lang="ru-RU" sz="2800" dirty="0"/>
              <a:t>Окно может иметь несколько стилей окна</a:t>
            </a:r>
          </a:p>
          <a:p>
            <a:pPr lvl="1" eaLnBrk="1" hangingPunct="1">
              <a:defRPr/>
            </a:pPr>
            <a:r>
              <a:rPr lang="ru-RU" dirty="0"/>
              <a:t>Объединяются при помощи операции </a:t>
            </a:r>
            <a:r>
              <a:rPr lang="en-US" dirty="0"/>
              <a:t>|</a:t>
            </a:r>
            <a:endParaRPr lang="ru-RU" dirty="0"/>
          </a:p>
          <a:p>
            <a:pPr eaLnBrk="1" hangingPunct="1">
              <a:defRPr/>
            </a:pPr>
            <a:r>
              <a:rPr lang="ru-RU" sz="2800" dirty="0"/>
              <a:t>Ряд стилей применяются к любым окнам, другие – к окнам определенного класса</a:t>
            </a:r>
          </a:p>
          <a:p>
            <a:pPr lvl="1" eaLnBrk="1" hangingPunct="1">
              <a:defRPr/>
            </a:pPr>
            <a:r>
              <a:rPr lang="ru-RU" dirty="0"/>
              <a:t>Стиль </a:t>
            </a:r>
            <a:r>
              <a:rPr lang="en-US" dirty="0"/>
              <a:t>ES_PASSWORD</a:t>
            </a:r>
            <a:r>
              <a:rPr lang="ru-RU" dirty="0"/>
              <a:t> применим только к полям редактирования текста</a:t>
            </a:r>
          </a:p>
          <a:p>
            <a:pPr lvl="1" eaLnBrk="1" hangingPunct="1">
              <a:defRPr/>
            </a:pPr>
            <a:r>
              <a:rPr lang="ru-RU" dirty="0"/>
              <a:t>Стиль </a:t>
            </a:r>
            <a:r>
              <a:rPr lang="en-US" dirty="0"/>
              <a:t>WS_VISIBLE – </a:t>
            </a:r>
            <a:r>
              <a:rPr lang="ru-RU" dirty="0"/>
              <a:t>к любым окнам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C3F6C09-A9BD-4499-B55F-DB9D199516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Положение и размеры окна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94D48D05-A80B-4180-AAB5-53B3806AEB9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Положение и размеры окна задаются в пикселях</a:t>
            </a:r>
          </a:p>
          <a:p>
            <a:pPr eaLnBrk="1" hangingPunct="1"/>
            <a:r>
              <a:rPr lang="ru-RU" altLang="ru-RU"/>
              <a:t>Положение окна – координаты верхнего левого угла окна относительно верхнего левого угла экрана, либо относительно родительского окна (для дочерних окон)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4">
            <a:extLst>
              <a:ext uri="{FF2B5EF4-FFF2-40B4-BE49-F238E27FC236}">
                <a16:creationId xmlns:a16="http://schemas.microsoft.com/office/drawing/2014/main" id="{9791CB74-E782-4DBB-BEE5-84D4ED5A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3487DCAF-E448-4D2A-9AA5-40AF839736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Дескриптор родительского окна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3277173-139B-47E1-BE34-A76AB2D68A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 dirty="0"/>
              <a:t>Некоторые окна могут иметь родителей </a:t>
            </a:r>
          </a:p>
          <a:p>
            <a:pPr lvl="1"/>
            <a:r>
              <a:rPr lang="ru-RU" altLang="ru-RU" dirty="0"/>
              <a:t>Такие окна называются дочерними</a:t>
            </a:r>
          </a:p>
          <a:p>
            <a:pPr lvl="1"/>
            <a:r>
              <a:rPr lang="ru-RU" altLang="ru-RU" dirty="0"/>
              <a:t>Родительские окна определяют систему координат своих дочерних окон</a:t>
            </a:r>
          </a:p>
          <a:p>
            <a:pPr lvl="1"/>
            <a:r>
              <a:rPr lang="ru-RU" altLang="ru-RU" dirty="0"/>
              <a:t>При разрушении родительского окна дочерние окна автоматически разрушаются</a:t>
            </a:r>
          </a:p>
          <a:p>
            <a:r>
              <a:rPr lang="ru-RU" altLang="ru-RU" dirty="0"/>
              <a:t>Окна без родителей – окна верхнего уровня (</a:t>
            </a:r>
            <a:r>
              <a:rPr lang="en-US" altLang="ru-RU" dirty="0"/>
              <a:t>Top Level Window)</a:t>
            </a:r>
            <a:endParaRPr lang="ru-RU" altLang="ru-RU" dirty="0"/>
          </a:p>
          <a:p>
            <a:endParaRPr lang="ru-RU" alt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FF95D-9980-4540-B46F-D41D52494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dirty="0"/>
              <a:t>Приложения в </a:t>
            </a:r>
            <a:r>
              <a:rPr lang="en-US" dirty="0"/>
              <a:t>Windows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5DBE9CD-8D5F-4FA1-A6CA-BABFFDD1B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/>
          <a:lstStyle/>
          <a:p>
            <a:r>
              <a:rPr lang="ru-RU" dirty="0"/>
              <a:t>Консольные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CBAE78-2B34-4ECD-9FCC-1DF79CCE1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 dirty="0"/>
              <a:t>При запуске система автоматически создаёт консоль или использует консоль запускающего приложения</a:t>
            </a:r>
          </a:p>
          <a:p>
            <a:r>
              <a:rPr lang="ru-RU" dirty="0"/>
              <a:t>Точка входа – функция </a:t>
            </a:r>
            <a:r>
              <a:rPr lang="en-US" dirty="0"/>
              <a:t>main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9CE1A5BF-B31D-48BA-AC6A-F6893C3573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/>
          <a:lstStyle/>
          <a:p>
            <a:r>
              <a:rPr lang="ru-RU" dirty="0"/>
              <a:t>Графические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B36B67-1D01-4011-8DBA-452E2DC74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 dirty="0"/>
              <a:t>Приложение само должно создать окно нужного типа для вывода информации</a:t>
            </a:r>
            <a:endParaRPr lang="en-US" dirty="0"/>
          </a:p>
          <a:p>
            <a:r>
              <a:rPr lang="ru-RU" dirty="0"/>
              <a:t>Точка входа</a:t>
            </a:r>
            <a:r>
              <a:rPr lang="en-US" dirty="0"/>
              <a:t> – </a:t>
            </a:r>
            <a:r>
              <a:rPr lang="ru-RU" dirty="0"/>
              <a:t>функция </a:t>
            </a:r>
            <a:r>
              <a:rPr lang="en-US" dirty="0" err="1"/>
              <a:t>WinMain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7273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8CBD757A-CF3A-4498-9842-D4675FC450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sz="4000"/>
              <a:t>Идентификатор меню или идентификатор дочернего окна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91F6AF92-97FC-4B61-982E-ED3AC0E801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sz="2800" dirty="0"/>
              <a:t>Дочерние окна могут иметь </a:t>
            </a:r>
            <a:r>
              <a:rPr lang="ru-RU" altLang="ru-RU" sz="2800" b="1" dirty="0"/>
              <a:t>идентификатор дочернего окна</a:t>
            </a:r>
            <a:r>
              <a:rPr lang="ru-RU" altLang="ru-RU" sz="2800" dirty="0"/>
              <a:t> – уникальное значение, ассоциированное с данным дочерним окном </a:t>
            </a:r>
          </a:p>
          <a:p>
            <a:pPr lvl="1" eaLnBrk="1" hangingPunct="1"/>
            <a:r>
              <a:rPr lang="ru-RU" altLang="ru-RU" dirty="0"/>
              <a:t>Система позволяет получить дескриптор</a:t>
            </a:r>
            <a:r>
              <a:rPr lang="en-US" altLang="ru-RU" dirty="0"/>
              <a:t> </a:t>
            </a:r>
            <a:r>
              <a:rPr lang="ru-RU" altLang="ru-RU" dirty="0"/>
              <a:t>дочернего окна по его идентификатору при помощи функции </a:t>
            </a:r>
            <a:r>
              <a:rPr lang="en-US" altLang="ru-RU" dirty="0" err="1"/>
              <a:t>GetDlgItem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Окна, не являющиеся дочерними, могут иметь меню</a:t>
            </a:r>
          </a:p>
        </p:txBody>
      </p:sp>
      <p:pic>
        <p:nvPicPr>
          <p:cNvPr id="33795" name="Picture 2">
            <a:extLst>
              <a:ext uri="{FF2B5EF4-FFF2-40B4-BE49-F238E27FC236}">
                <a16:creationId xmlns:a16="http://schemas.microsoft.com/office/drawing/2014/main" id="{AF67575D-C48F-4D70-91F3-E721F7592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8" y="4721858"/>
            <a:ext cx="6071964" cy="42722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D041A77-AB1B-4BB9-B55F-1B7C3720F6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Дескриптор</a:t>
            </a:r>
            <a:r>
              <a:rPr lang="en-US" altLang="ru-RU" dirty="0"/>
              <a:t> </a:t>
            </a:r>
            <a:r>
              <a:rPr lang="ru-RU" altLang="ru-RU" dirty="0"/>
              <a:t>экземпляра приложения (</a:t>
            </a:r>
            <a:r>
              <a:rPr lang="en-US" altLang="ru-RU" dirty="0"/>
              <a:t>HINSTANCE)</a:t>
            </a:r>
            <a:endParaRPr lang="ru-RU" altLang="ru-RU" dirty="0"/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24185C84-69CF-4B7A-AA7E-CA20D2E1D0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Является идентификатором</a:t>
            </a:r>
            <a:r>
              <a:rPr lang="en-US" altLang="ru-RU" dirty="0"/>
              <a:t> </a:t>
            </a:r>
            <a:r>
              <a:rPr lang="ru-RU" altLang="ru-RU" dirty="0"/>
              <a:t>экземпляра запущенного приложения, либо загруженного </a:t>
            </a:r>
            <a:r>
              <a:rPr lang="en-US" altLang="ru-RU" dirty="0"/>
              <a:t>DLL-</a:t>
            </a:r>
            <a:r>
              <a:rPr lang="ru-RU" altLang="ru-RU" dirty="0"/>
              <a:t>модуля</a:t>
            </a:r>
          </a:p>
          <a:p>
            <a:pPr lvl="1" eaLnBrk="1" hangingPunct="1"/>
            <a:r>
              <a:rPr lang="ru-RU" altLang="ru-RU" dirty="0"/>
              <a:t>Передается в качестве параметра функции </a:t>
            </a:r>
            <a:r>
              <a:rPr lang="en-US" altLang="ru-RU" dirty="0" err="1"/>
              <a:t>WinMain</a:t>
            </a:r>
            <a:endParaRPr lang="en-US" altLang="ru-RU" dirty="0"/>
          </a:p>
          <a:p>
            <a:pPr lvl="2" eaLnBrk="1" hangingPunct="1"/>
            <a:r>
              <a:rPr lang="ru-RU" altLang="ru-RU" dirty="0"/>
              <a:t>Для </a:t>
            </a:r>
            <a:r>
              <a:rPr lang="en-US" altLang="ru-RU" dirty="0"/>
              <a:t>DLL-</a:t>
            </a:r>
            <a:r>
              <a:rPr lang="ru-RU" altLang="ru-RU" dirty="0"/>
              <a:t>модулей – в </a:t>
            </a:r>
            <a:r>
              <a:rPr lang="en-US" altLang="ru-RU" dirty="0"/>
              <a:t>DLL Main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Используется при создании окон, работы с ресурсами, потоками выполнения и т.п.</a:t>
            </a:r>
            <a:endParaRPr lang="en-US" altLang="ru-RU" dirty="0"/>
          </a:p>
          <a:p>
            <a:pPr eaLnBrk="1" hangingPunct="1"/>
            <a:r>
              <a:rPr lang="ru-RU" altLang="ru-RU" dirty="0"/>
              <a:t>Разные модули внутри одного процесса могут регистрировать свои собственные классы окон, даже совпадающие по имени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9993782F-A589-4E88-98B9-CF892F3FB2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Дескриптор Окна</a:t>
            </a:r>
            <a:br>
              <a:rPr lang="en-US" altLang="ru-RU" dirty="0"/>
            </a:br>
            <a:r>
              <a:rPr lang="en-US" altLang="ru-RU" dirty="0"/>
              <a:t>(Window Handle)</a:t>
            </a:r>
            <a:endParaRPr lang="ru-RU" altLang="ru-RU" dirty="0"/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D538C425-6BFB-426C-A727-70705E44CF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sz="2800" dirty="0"/>
              <a:t>Каждое окно в системе после своего создания получает </a:t>
            </a:r>
            <a:r>
              <a:rPr lang="ru-RU" altLang="ru-RU" sz="2800" b="1" dirty="0"/>
              <a:t>дескриптор</a:t>
            </a:r>
            <a:r>
              <a:rPr lang="ru-RU" altLang="ru-RU" sz="2800" dirty="0"/>
              <a:t> – уникальный идентификатор, однозначно определяющий данное окно в системе</a:t>
            </a:r>
          </a:p>
          <a:p>
            <a:pPr lvl="1" eaLnBrk="1" hangingPunct="1"/>
            <a:r>
              <a:rPr lang="ru-RU" altLang="ru-RU" dirty="0"/>
              <a:t>Данный идентификатор имеет тип </a:t>
            </a:r>
            <a:r>
              <a:rPr lang="en-US" altLang="ru-RU" b="1" dirty="0"/>
              <a:t>HWND</a:t>
            </a:r>
            <a:endParaRPr lang="ru-RU" altLang="ru-RU" b="1" dirty="0"/>
          </a:p>
          <a:p>
            <a:pPr lvl="1" eaLnBrk="1" hangingPunct="1"/>
            <a:r>
              <a:rPr lang="ru-RU" altLang="ru-RU" dirty="0"/>
              <a:t>Используется для управления созданным окном</a:t>
            </a:r>
          </a:p>
          <a:p>
            <a:pPr lvl="1" eaLnBrk="1" hangingPunct="1"/>
            <a:endParaRPr lang="ru-RU" altLang="ru-RU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03A0B0-DBCD-4CC4-B2CE-3A71D179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Утилита </a:t>
            </a:r>
            <a:r>
              <a:rPr lang="en-US" dirty="0"/>
              <a:t>Spy++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C05803-4B78-486A-AF33-23783AADC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Входит в состав </a:t>
            </a:r>
            <a:r>
              <a:rPr lang="en-US" dirty="0"/>
              <a:t>Visual Studio</a:t>
            </a:r>
          </a:p>
          <a:p>
            <a:pPr lvl="1"/>
            <a:r>
              <a:rPr lang="en-US" dirty="0"/>
              <a:t>Tools – Spy++</a:t>
            </a:r>
            <a:endParaRPr lang="ru-RU" dirty="0"/>
          </a:p>
          <a:p>
            <a:r>
              <a:rPr lang="ru-RU" dirty="0"/>
              <a:t>Позволяет просматривать свойства окон запущенных приложений</a:t>
            </a:r>
          </a:p>
          <a:p>
            <a:r>
              <a:rPr lang="ru-RU" dirty="0"/>
              <a:t>Позволяет отслеживать сообщения, отправляемые окнам</a:t>
            </a:r>
          </a:p>
        </p:txBody>
      </p:sp>
    </p:spTree>
    <p:extLst>
      <p:ext uri="{BB962C8B-B14F-4D97-AF65-F5344CB8AC3E}">
        <p14:creationId xmlns:p14="http://schemas.microsoft.com/office/powerpoint/2010/main" val="820729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923D9CA8-6C3B-4820-95FD-FD8B4ADA82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Создание окна на основе зарегистрированного класса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B55E72CC-1CF4-416C-83B4-5BF1DB8346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Создание окна осуществляется при помощи функции </a:t>
            </a:r>
            <a:r>
              <a:rPr lang="en-US" altLang="ru-RU" b="1" dirty="0" err="1"/>
              <a:t>CreateWindowEx</a:t>
            </a:r>
            <a:r>
              <a:rPr lang="en-US" altLang="ru-RU" dirty="0"/>
              <a:t>()</a:t>
            </a:r>
          </a:p>
          <a:p>
            <a:pPr eaLnBrk="1" hangingPunct="1"/>
            <a:r>
              <a:rPr lang="ru-RU" altLang="ru-RU" dirty="0"/>
              <a:t>После своего создания окно является невидимым</a:t>
            </a:r>
          </a:p>
          <a:p>
            <a:pPr lvl="1" eaLnBrk="1" hangingPunct="1"/>
            <a:r>
              <a:rPr lang="ru-RU" altLang="ru-RU" dirty="0"/>
              <a:t>Чтобы показать его, необходимо вызвать функцию </a:t>
            </a:r>
            <a:r>
              <a:rPr lang="en-US" altLang="ru-RU" b="1" dirty="0" err="1"/>
              <a:t>ShowWindow</a:t>
            </a:r>
            <a:r>
              <a:rPr lang="en-US" altLang="ru-RU" dirty="0"/>
              <a:t>()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Можно создать окно видимым изначально, задав ему стиль </a:t>
            </a:r>
            <a:r>
              <a:rPr lang="en-US" altLang="ru-RU" dirty="0"/>
              <a:t>WS_VISIBLE</a:t>
            </a:r>
            <a:r>
              <a:rPr lang="ru-RU" altLang="ru-RU" dirty="0"/>
              <a:t> при его создании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305C92-A4B7-468D-A4DA-B898DB6FE28D}"/>
              </a:ext>
            </a:extLst>
          </p:cNvPr>
          <p:cNvSpPr txBox="1"/>
          <p:nvPr/>
        </p:nvSpPr>
        <p:spPr>
          <a:xfrm>
            <a:off x="1847529" y="751344"/>
            <a:ext cx="764224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TCHAR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CLASS_NAME[] = </a:t>
            </a:r>
            <a:r>
              <a:rPr lang="en-US" dirty="0" err="1">
                <a:solidFill>
                  <a:srgbClr val="A31515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L"MainWndClass</a:t>
            </a:r>
            <a:r>
              <a:rPr lang="en-US" dirty="0">
                <a:solidFill>
                  <a:srgbClr val="A31515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TCHAR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WINDOW_TITLE[] = </a:t>
            </a:r>
            <a:r>
              <a:rPr lang="en-US" dirty="0" err="1">
                <a:solidFill>
                  <a:srgbClr val="A31515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L"My</a:t>
            </a:r>
            <a:r>
              <a:rPr lang="en-US" dirty="0">
                <a:solidFill>
                  <a:srgbClr val="A31515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first window"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 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CreateMainWindow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{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= </a:t>
            </a:r>
            <a:r>
              <a:rPr lang="en-US" dirty="0" err="1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CreateWindowEx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0,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DWORD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dwExStyle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CLASS_NAME,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WINDOW_TITLE,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WS_OVERLAPPEDWINDOW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DWORD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dwStyle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CW_USEDEFAULT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CW_USEDEFAULT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int x, y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CW_USEDEFAULT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6F008A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CW_USEDEFAULT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int width, height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HWND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hWndParent</a:t>
            </a:r>
            <a:endParaRPr lang="en-US" dirty="0">
              <a:solidFill>
                <a:srgbClr val="008000"/>
              </a:solidFill>
              <a:effectLst/>
              <a:latin typeface="Cascadia Mono" panose="020B0609020000020004" pitchFamily="49" charset="0"/>
              <a:ea typeface="Calibri" panose="020F0502020204030204" pitchFamily="34" charset="0"/>
              <a:cs typeface="Cascadia Mono" panose="020B0609020000020004" pitchFamily="49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HMENU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hMenu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); </a:t>
            </a:r>
            <a:r>
              <a:rPr lang="en-US" dirty="0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LPVOID </a:t>
            </a:r>
            <a:r>
              <a:rPr lang="en-US" dirty="0" err="1">
                <a:solidFill>
                  <a:srgbClr val="008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lpParam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 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en-US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  <a:effectLst/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}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E4E9B1-261A-4642-B715-7501F6F40882}"/>
              </a:ext>
            </a:extLst>
          </p:cNvPr>
          <p:cNvSpPr txBox="1"/>
          <p:nvPr/>
        </p:nvSpPr>
        <p:spPr>
          <a:xfrm>
            <a:off x="1488940" y="6237312"/>
            <a:ext cx="91790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hlinkClick r:id="rId2"/>
              </a:rPr>
              <a:t>https://docs.microsoft.com/en-us/windows/win32/api/winuser/nf-winuser-createwindowexw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473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A9D6855F-C528-44A9-83E3-93D6D54039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Сообщения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64C3DE53-F84D-4CCC-8E7E-983FD4421A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sz="2800" dirty="0"/>
              <a:t>Обработка сообщений лежит в основе работы приложений </a:t>
            </a:r>
            <a:r>
              <a:rPr lang="en-US" altLang="ru-RU" sz="2800" dirty="0"/>
              <a:t>Windows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/>
              <a:t>Сообщения создаются системой и приложением в ответ на каждое событие, происходящее в </a:t>
            </a:r>
            <a:r>
              <a:rPr lang="en-US" altLang="ru-RU" dirty="0"/>
              <a:t>Windows</a:t>
            </a:r>
            <a:r>
              <a:rPr lang="ru-RU" altLang="ru-RU" dirty="0"/>
              <a:t>:</a:t>
            </a:r>
            <a:endParaRPr lang="en-US" altLang="ru-RU" dirty="0"/>
          </a:p>
          <a:p>
            <a:pPr lvl="2" eaLnBrk="1" hangingPunct="1">
              <a:lnSpc>
                <a:spcPct val="90000"/>
              </a:lnSpc>
            </a:pPr>
            <a:r>
              <a:rPr lang="ru-RU" altLang="ru-RU" sz="2000" dirty="0"/>
              <a:t>Движения мыши, нажатие клавиш, события таймера и т.п.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 sz="2800" dirty="0"/>
              <a:t>Многие </a:t>
            </a:r>
            <a:r>
              <a:rPr lang="en-US" altLang="ru-RU" sz="2800" dirty="0"/>
              <a:t>GUI-</a:t>
            </a:r>
            <a:r>
              <a:rPr lang="ru-RU" altLang="ru-RU" sz="2800" dirty="0"/>
              <a:t>приложения проводят большую часть времени в ожидании сообщений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/>
              <a:t>Это позволяет оптимально использовать ресурсы процессора в условиях параллельной работы нескольких приложений</a:t>
            </a:r>
            <a:endParaRPr lang="en-US" alt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50AB3B43-32C3-46BA-82A4-CDBC461EF6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Что такое сообщение?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EEE40F4-6C62-424C-BA68-4B3A6FA964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dirty="0"/>
              <a:t>Сигнал, посылаемый приложению системой или другими приложениями при наступлении определенного события</a:t>
            </a:r>
            <a:endParaRPr lang="en-US" altLang="ru-RU" dirty="0"/>
          </a:p>
          <a:p>
            <a:pPr eaLnBrk="1" hangingPunct="1">
              <a:lnSpc>
                <a:spcPct val="90000"/>
              </a:lnSpc>
            </a:pPr>
            <a:r>
              <a:rPr lang="ru-RU" altLang="ru-RU" dirty="0"/>
              <a:t>В </a:t>
            </a:r>
            <a:r>
              <a:rPr lang="en-US" altLang="ru-RU" dirty="0"/>
              <a:t>Windows SDK </a:t>
            </a:r>
            <a:r>
              <a:rPr lang="ru-RU" altLang="ru-RU" dirty="0"/>
              <a:t>структура </a:t>
            </a:r>
            <a:r>
              <a:rPr lang="en-US" altLang="ru-RU" dirty="0"/>
              <a:t>MSG</a:t>
            </a:r>
            <a:r>
              <a:rPr lang="ru-RU" altLang="ru-RU" dirty="0"/>
              <a:t> определена следующим образом: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ru-RU" altLang="ru-RU" dirty="0"/>
          </a:p>
        </p:txBody>
      </p:sp>
      <p:sp>
        <p:nvSpPr>
          <p:cNvPr id="38916" name="Rectangle 6">
            <a:extLst>
              <a:ext uri="{FF2B5EF4-FFF2-40B4-BE49-F238E27FC236}">
                <a16:creationId xmlns:a16="http://schemas.microsoft.com/office/drawing/2014/main" id="{F736EF29-7A6B-4EE8-BA8E-95FA173E4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1951" y="4005264"/>
            <a:ext cx="863917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3619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defTabSz="3619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defTabSz="3619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defTabSz="3619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defTabSz="3619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defTabSz="3619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defTabSz="3619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defTabSz="3619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defTabSz="3619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sz="1600" b="1" dirty="0" err="1">
                <a:latin typeface="Courier New" panose="02070309020205020404" pitchFamily="49" charset="0"/>
              </a:rPr>
              <a:t>struct</a:t>
            </a:r>
            <a:r>
              <a:rPr lang="ru-RU" altLang="ru-RU" sz="1600" b="1" dirty="0">
                <a:latin typeface="Courier New" panose="02070309020205020404" pitchFamily="49" charset="0"/>
              </a:rPr>
              <a:t>  MSG</a:t>
            </a: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HWND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hwnd</a:t>
            </a:r>
            <a:r>
              <a:rPr lang="ru-RU" altLang="ru-RU" sz="1600" b="1" dirty="0">
                <a:latin typeface="Courier New" panose="02070309020205020404" pitchFamily="49" charset="0"/>
              </a:rPr>
              <a:t>;</a:t>
            </a:r>
            <a:r>
              <a:rPr lang="en-US" altLang="ru-RU" sz="1600" b="1" dirty="0">
                <a:latin typeface="Courier New" panose="02070309020205020404" pitchFamily="49" charset="0"/>
              </a:rPr>
              <a:t>	// </a:t>
            </a:r>
            <a:r>
              <a:rPr lang="ru-RU" altLang="ru-RU" sz="1600" b="1" dirty="0">
                <a:latin typeface="Courier New" panose="02070309020205020404" pitchFamily="49" charset="0"/>
              </a:rPr>
              <a:t>дескриптор окна</a:t>
            </a: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UINT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message</a:t>
            </a:r>
            <a:r>
              <a:rPr lang="ru-RU" altLang="ru-RU" sz="1600" b="1" dirty="0">
                <a:latin typeface="Courier New" panose="02070309020205020404" pitchFamily="49" charset="0"/>
              </a:rPr>
              <a:t>;	</a:t>
            </a:r>
            <a:r>
              <a:rPr lang="en-US" altLang="ru-RU" sz="1600" b="1" dirty="0">
                <a:latin typeface="Courier New" panose="02070309020205020404" pitchFamily="49" charset="0"/>
              </a:rPr>
              <a:t>// </a:t>
            </a:r>
            <a:r>
              <a:rPr lang="ru-RU" altLang="ru-RU" sz="1600" b="1" dirty="0">
                <a:latin typeface="Courier New" panose="02070309020205020404" pitchFamily="49" charset="0"/>
              </a:rPr>
              <a:t>идентификатор сообщения</a:t>
            </a: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WPARAM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wParam</a:t>
            </a:r>
            <a:r>
              <a:rPr lang="ru-RU" altLang="ru-RU" sz="1600" b="1" dirty="0">
                <a:latin typeface="Courier New" panose="02070309020205020404" pitchFamily="49" charset="0"/>
              </a:rPr>
              <a:t>;	// параметр </a:t>
            </a:r>
            <a:r>
              <a:rPr lang="en-US" altLang="ru-RU" sz="1600" b="1" dirty="0" err="1">
                <a:latin typeface="Courier New" panose="02070309020205020404" pitchFamily="49" charset="0"/>
              </a:rPr>
              <a:t>wParam</a:t>
            </a:r>
            <a:endParaRPr lang="ru-RU" altLang="ru-RU" sz="16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LPARAM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lParam</a:t>
            </a:r>
            <a:r>
              <a:rPr lang="ru-RU" altLang="ru-RU" sz="1600" b="1" dirty="0">
                <a:latin typeface="Courier New" panose="02070309020205020404" pitchFamily="49" charset="0"/>
              </a:rPr>
              <a:t>;</a:t>
            </a:r>
            <a:r>
              <a:rPr lang="en-US" altLang="ru-RU" sz="1600" b="1" dirty="0">
                <a:latin typeface="Courier New" panose="02070309020205020404" pitchFamily="49" charset="0"/>
              </a:rPr>
              <a:t>	// </a:t>
            </a:r>
            <a:r>
              <a:rPr lang="ru-RU" altLang="ru-RU" sz="1600" b="1" dirty="0">
                <a:latin typeface="Courier New" panose="02070309020205020404" pitchFamily="49" charset="0"/>
              </a:rPr>
              <a:t>параметр </a:t>
            </a:r>
            <a:r>
              <a:rPr lang="en-US" altLang="ru-RU" sz="1600" b="1" dirty="0" err="1">
                <a:latin typeface="Courier New" panose="02070309020205020404" pitchFamily="49" charset="0"/>
              </a:rPr>
              <a:t>lParam</a:t>
            </a:r>
            <a:endParaRPr lang="ru-RU" altLang="ru-RU" sz="16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DWORD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time</a:t>
            </a:r>
            <a:r>
              <a:rPr lang="ru-RU" altLang="ru-RU" sz="1600" b="1" dirty="0">
                <a:latin typeface="Courier New" panose="02070309020205020404" pitchFamily="49" charset="0"/>
              </a:rPr>
              <a:t>;</a:t>
            </a:r>
            <a:r>
              <a:rPr lang="en-US" altLang="ru-RU" sz="1600" b="1" dirty="0">
                <a:latin typeface="Courier New" panose="02070309020205020404" pitchFamily="49" charset="0"/>
              </a:rPr>
              <a:t>// </a:t>
            </a:r>
            <a:r>
              <a:rPr lang="ru-RU" altLang="ru-RU" sz="1600" b="1" dirty="0">
                <a:latin typeface="Courier New" panose="02070309020205020404" pitchFamily="49" charset="0"/>
              </a:rPr>
              <a:t>время отправки сообщения</a:t>
            </a:r>
          </a:p>
          <a:p>
            <a:pPr eaLnBrk="1" hangingPunct="1"/>
            <a:r>
              <a:rPr lang="ru-RU" altLang="ru-RU" sz="1600" b="1" dirty="0">
                <a:latin typeface="Courier New" panose="02070309020205020404" pitchFamily="49" charset="0"/>
              </a:rPr>
              <a:t>    POINT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pt</a:t>
            </a:r>
            <a:r>
              <a:rPr lang="ru-RU" altLang="ru-RU" sz="1600" b="1" dirty="0">
                <a:latin typeface="Courier New" panose="02070309020205020404" pitchFamily="49" charset="0"/>
              </a:rPr>
              <a:t>;	</a:t>
            </a:r>
            <a:r>
              <a:rPr lang="en-US" altLang="ru-RU" sz="1600" b="1" dirty="0">
                <a:latin typeface="Courier New" panose="02070309020205020404" pitchFamily="49" charset="0"/>
              </a:rPr>
              <a:t>// </a:t>
            </a:r>
            <a:r>
              <a:rPr lang="ru-RU" altLang="ru-RU" sz="1600" b="1" dirty="0">
                <a:latin typeface="Courier New" panose="02070309020205020404" pitchFamily="49" charset="0"/>
              </a:rPr>
              <a:t>положение курсора мыши в момент создания сообщения</a:t>
            </a:r>
          </a:p>
          <a:p>
            <a:pPr eaLnBrk="1" hangingPunct="1"/>
            <a:r>
              <a:rPr lang="en-US" altLang="ru-RU" sz="1600" b="1" dirty="0">
                <a:latin typeface="Courier New" panose="02070309020205020404" pitchFamily="49" charset="0"/>
              </a:rPr>
              <a:t>}</a:t>
            </a:r>
            <a:r>
              <a:rPr lang="ru-RU" altLang="ru-RU" sz="1600" b="1" dirty="0">
                <a:latin typeface="Courier New" panose="02070309020205020404" pitchFamily="49" charset="0"/>
              </a:rPr>
              <a:t>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EBA4E80C-1CDB-4429-AE8D-F8C014C76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Маршрутизация сообщений и очередь сообщений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5450C8D2-465C-4272-910C-F9540F1A37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Сообщения хранятся в очереди сообщений</a:t>
            </a:r>
          </a:p>
          <a:p>
            <a:pPr lvl="1" eaLnBrk="1" hangingPunct="1"/>
            <a:r>
              <a:rPr lang="ru-RU" altLang="ru-RU" dirty="0"/>
              <a:t>Принцип обработки: </a:t>
            </a:r>
            <a:r>
              <a:rPr lang="en-US" altLang="ru-RU" dirty="0"/>
              <a:t>FIFO</a:t>
            </a:r>
            <a:endParaRPr lang="ru-RU" altLang="ru-RU" dirty="0"/>
          </a:p>
          <a:p>
            <a:pPr eaLnBrk="1" hangingPunct="1"/>
            <a:r>
              <a:rPr lang="ru-RU" altLang="ru-RU" dirty="0"/>
              <a:t>Системная очередь сообщений</a:t>
            </a:r>
          </a:p>
          <a:p>
            <a:pPr lvl="1" eaLnBrk="1" hangingPunct="1"/>
            <a:r>
              <a:rPr lang="ru-RU" altLang="ru-RU" dirty="0"/>
              <a:t>Хранит сообщения от устройств ввода</a:t>
            </a:r>
          </a:p>
          <a:p>
            <a:pPr eaLnBrk="1" hangingPunct="1"/>
            <a:r>
              <a:rPr lang="ru-RU" altLang="ru-RU" dirty="0"/>
              <a:t>Очередь сообщений </a:t>
            </a:r>
            <a:r>
              <a:rPr lang="en-US" altLang="ru-RU" dirty="0"/>
              <a:t>GUI-</a:t>
            </a:r>
            <a:r>
              <a:rPr lang="ru-RU" altLang="ru-RU" dirty="0"/>
              <a:t>потока (</a:t>
            </a:r>
            <a:r>
              <a:rPr lang="en-US" altLang="ru-RU" dirty="0"/>
              <a:t>thread)</a:t>
            </a:r>
            <a:endParaRPr lang="ru-RU" altLang="ru-RU" dirty="0"/>
          </a:p>
          <a:p>
            <a:pPr lvl="1" eaLnBrk="1" hangingPunct="1"/>
            <a:r>
              <a:rPr lang="ru-RU" altLang="ru-RU" dirty="0"/>
              <a:t>Получает сообщения из системной очереди сообщений, адресованные окнам, созданным в этом потоке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9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9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62" name="Группа 51">
            <a:extLst>
              <a:ext uri="{FF2B5EF4-FFF2-40B4-BE49-F238E27FC236}">
                <a16:creationId xmlns:a16="http://schemas.microsoft.com/office/drawing/2014/main" id="{D7E03B46-8F82-4073-AB6D-9327DBA90A66}"/>
              </a:ext>
            </a:extLst>
          </p:cNvPr>
          <p:cNvGrpSpPr>
            <a:grpSpLocks/>
          </p:cNvGrpSpPr>
          <p:nvPr/>
        </p:nvGrpSpPr>
        <p:grpSpPr bwMode="auto">
          <a:xfrm>
            <a:off x="2135189" y="46039"/>
            <a:ext cx="7921625" cy="6765925"/>
            <a:chOff x="611560" y="45685"/>
            <a:chExt cx="7920880" cy="6766629"/>
          </a:xfrm>
        </p:grpSpPr>
        <p:grpSp>
          <p:nvGrpSpPr>
            <p:cNvPr id="3" name="Группа 3">
              <a:extLst>
                <a:ext uri="{FF2B5EF4-FFF2-40B4-BE49-F238E27FC236}">
                  <a16:creationId xmlns:a16="http://schemas.microsoft.com/office/drawing/2014/main" id="{8DB10A94-5B1F-4DEE-A081-E48349D1F945}"/>
                </a:ext>
              </a:extLst>
            </p:cNvPr>
            <p:cNvGrpSpPr/>
            <p:nvPr/>
          </p:nvGrpSpPr>
          <p:grpSpPr>
            <a:xfrm>
              <a:off x="3936586" y="763642"/>
              <a:ext cx="1368152" cy="1728192"/>
              <a:chOff x="3563888" y="1340768"/>
              <a:chExt cx="1872208" cy="1728192"/>
            </a:xfrm>
            <a:solidFill>
              <a:schemeClr val="accent5">
                <a:lumMod val="40000"/>
                <a:lumOff val="60000"/>
              </a:schemeClr>
            </a:solidFill>
          </p:grpSpPr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8F9577AF-9F73-451A-BB2A-2AC9D7B41004}"/>
                  </a:ext>
                </a:extLst>
              </p:cNvPr>
              <p:cNvSpPr/>
              <p:nvPr/>
            </p:nvSpPr>
            <p:spPr>
              <a:xfrm>
                <a:off x="3563888" y="1340768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Прямоугольник 46">
                <a:extLst>
                  <a:ext uri="{FF2B5EF4-FFF2-40B4-BE49-F238E27FC236}">
                    <a16:creationId xmlns:a16="http://schemas.microsoft.com/office/drawing/2014/main" id="{4ABB253D-33F1-452C-809F-CBA906D700AE}"/>
                  </a:ext>
                </a:extLst>
              </p:cNvPr>
              <p:cNvSpPr/>
              <p:nvPr/>
            </p:nvSpPr>
            <p:spPr>
              <a:xfrm>
                <a:off x="3563888" y="1628800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Прямоугольник 47">
                <a:extLst>
                  <a:ext uri="{FF2B5EF4-FFF2-40B4-BE49-F238E27FC236}">
                    <a16:creationId xmlns:a16="http://schemas.microsoft.com/office/drawing/2014/main" id="{ADE92A8A-27F3-4D29-94E6-69A5BE01A38E}"/>
                  </a:ext>
                </a:extLst>
              </p:cNvPr>
              <p:cNvSpPr/>
              <p:nvPr/>
            </p:nvSpPr>
            <p:spPr>
              <a:xfrm>
                <a:off x="3563888" y="1916832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Прямоугольник 48">
                <a:extLst>
                  <a:ext uri="{FF2B5EF4-FFF2-40B4-BE49-F238E27FC236}">
                    <a16:creationId xmlns:a16="http://schemas.microsoft.com/office/drawing/2014/main" id="{CCD84C8C-EB39-4AF0-8B06-FC5BE7A2BBDE}"/>
                  </a:ext>
                </a:extLst>
              </p:cNvPr>
              <p:cNvSpPr/>
              <p:nvPr/>
            </p:nvSpPr>
            <p:spPr>
              <a:xfrm>
                <a:off x="3563888" y="2204864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131B9AB7-7EA3-4536-BA1B-53F1FBB5F206}"/>
                  </a:ext>
                </a:extLst>
              </p:cNvPr>
              <p:cNvSpPr/>
              <p:nvPr/>
            </p:nvSpPr>
            <p:spPr>
              <a:xfrm>
                <a:off x="3563888" y="2492896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Прямоугольник 50">
                <a:extLst>
                  <a:ext uri="{FF2B5EF4-FFF2-40B4-BE49-F238E27FC236}">
                    <a16:creationId xmlns:a16="http://schemas.microsoft.com/office/drawing/2014/main" id="{AF524B36-9A4E-45A1-B9A6-B861710803DD}"/>
                  </a:ext>
                </a:extLst>
              </p:cNvPr>
              <p:cNvSpPr/>
              <p:nvPr/>
            </p:nvSpPr>
            <p:spPr>
              <a:xfrm>
                <a:off x="3563888" y="2780928"/>
                <a:ext cx="1872208" cy="2880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ru-RU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964" name="TextBox 22">
              <a:extLst>
                <a:ext uri="{FF2B5EF4-FFF2-40B4-BE49-F238E27FC236}">
                  <a16:creationId xmlns:a16="http://schemas.microsoft.com/office/drawing/2014/main" id="{0CC7E94C-9998-411B-82B6-5FDCF9B8B3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6266" y="2851874"/>
              <a:ext cx="1663120" cy="3693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 dirty="0">
                  <a:latin typeface="Constantia" panose="02030602050306030303" pitchFamily="18" charset="0"/>
                </a:rPr>
                <a:t>Приложение </a:t>
              </a:r>
              <a:r>
                <a:rPr lang="en-US" altLang="ru-RU" dirty="0">
                  <a:latin typeface="Constantia" panose="02030602050306030303" pitchFamily="18" charset="0"/>
                </a:rPr>
                <a:t>1</a:t>
              </a:r>
              <a:endParaRPr lang="ru-RU" altLang="ru-RU" dirty="0">
                <a:latin typeface="Constantia" panose="02030602050306030303" pitchFamily="18" charset="0"/>
              </a:endParaRPr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864E7CBE-6DF9-474B-AC48-5631FB1D1A31}"/>
                </a:ext>
              </a:extLst>
            </p:cNvPr>
            <p:cNvSpPr/>
            <p:nvPr/>
          </p:nvSpPr>
          <p:spPr>
            <a:xfrm>
              <a:off x="756008" y="2851089"/>
              <a:ext cx="3744561" cy="252121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4FA61205-E882-4AC1-8418-429741BDDF75}"/>
                </a:ext>
              </a:extLst>
            </p:cNvPr>
            <p:cNvSpPr/>
            <p:nvPr/>
          </p:nvSpPr>
          <p:spPr>
            <a:xfrm>
              <a:off x="971888" y="3643334"/>
              <a:ext cx="1368296" cy="288955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40967" name="TextBox 26">
              <a:extLst>
                <a:ext uri="{FF2B5EF4-FFF2-40B4-BE49-F238E27FC236}">
                  <a16:creationId xmlns:a16="http://schemas.microsoft.com/office/drawing/2014/main" id="{A48F6513-8ACE-40DC-9ED6-DC484C912F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9592" y="3211914"/>
              <a:ext cx="1607148" cy="461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 sz="1200" dirty="0">
                  <a:latin typeface="Constantia" panose="02030602050306030303" pitchFamily="18" charset="0"/>
                </a:rPr>
                <a:t>Очередь сообщений</a:t>
              </a:r>
              <a:br>
                <a:rPr lang="ru-RU" altLang="ru-RU" sz="1200" dirty="0">
                  <a:latin typeface="Constantia" panose="02030602050306030303" pitchFamily="18" charset="0"/>
                </a:rPr>
              </a:br>
              <a:r>
                <a:rPr lang="ru-RU" altLang="ru-RU" sz="1200" dirty="0">
                  <a:latin typeface="Constantia" panose="02030602050306030303" pitchFamily="18" charset="0"/>
                </a:rPr>
                <a:t>потока 1</a:t>
              </a:r>
              <a:endParaRPr lang="en-US" altLang="ru-RU" sz="1200" dirty="0">
                <a:latin typeface="Constantia" panose="02030602050306030303" pitchFamily="18" charset="0"/>
              </a:endParaRPr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E1A5C8B1-D1F7-4DD7-B5B8-DE434C446D2B}"/>
                </a:ext>
              </a:extLst>
            </p:cNvPr>
            <p:cNvSpPr/>
            <p:nvPr/>
          </p:nvSpPr>
          <p:spPr>
            <a:xfrm>
              <a:off x="971888" y="3932289"/>
              <a:ext cx="1368296" cy="28736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C3455DA1-2B5C-45DF-8FAC-814B01C4276F}"/>
                </a:ext>
              </a:extLst>
            </p:cNvPr>
            <p:cNvSpPr/>
            <p:nvPr/>
          </p:nvSpPr>
          <p:spPr>
            <a:xfrm>
              <a:off x="971888" y="4219656"/>
              <a:ext cx="1368296" cy="288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14F17E48-216E-49A9-B6D9-F8A2B71CD373}"/>
                </a:ext>
              </a:extLst>
            </p:cNvPr>
            <p:cNvSpPr/>
            <p:nvPr/>
          </p:nvSpPr>
          <p:spPr>
            <a:xfrm>
              <a:off x="971888" y="4508611"/>
              <a:ext cx="1368296" cy="28736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82381B59-934F-4020-9E23-4BBD1CC18A4C}"/>
                </a:ext>
              </a:extLst>
            </p:cNvPr>
            <p:cNvSpPr/>
            <p:nvPr/>
          </p:nvSpPr>
          <p:spPr>
            <a:xfrm>
              <a:off x="2916393" y="3643334"/>
              <a:ext cx="1368296" cy="288955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8392CC95-E8E9-4580-8164-0977E64FF78F}"/>
                </a:ext>
              </a:extLst>
            </p:cNvPr>
            <p:cNvSpPr/>
            <p:nvPr/>
          </p:nvSpPr>
          <p:spPr>
            <a:xfrm>
              <a:off x="2916393" y="3932289"/>
              <a:ext cx="1368296" cy="28736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BE881882-CC0B-4FC3-B6D2-6E4C3F66CAA0}"/>
                </a:ext>
              </a:extLst>
            </p:cNvPr>
            <p:cNvSpPr/>
            <p:nvPr/>
          </p:nvSpPr>
          <p:spPr>
            <a:xfrm>
              <a:off x="2916393" y="4219656"/>
              <a:ext cx="1368296" cy="288955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EA67FC9B-B018-4138-B976-5D459094C271}"/>
                </a:ext>
              </a:extLst>
            </p:cNvPr>
            <p:cNvSpPr/>
            <p:nvPr/>
          </p:nvSpPr>
          <p:spPr>
            <a:xfrm>
              <a:off x="2916393" y="4508611"/>
              <a:ext cx="1368296" cy="28736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40975" name="TextBox 34">
              <a:extLst>
                <a:ext uri="{FF2B5EF4-FFF2-40B4-BE49-F238E27FC236}">
                  <a16:creationId xmlns:a16="http://schemas.microsoft.com/office/drawing/2014/main" id="{D66D73CA-438B-47CD-AE3D-9370613A31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43808" y="3211914"/>
              <a:ext cx="1607148" cy="461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 sz="1200">
                  <a:latin typeface="Constantia" panose="02030602050306030303" pitchFamily="18" charset="0"/>
                </a:rPr>
                <a:t>Очередь сообщений</a:t>
              </a:r>
              <a:br>
                <a:rPr lang="ru-RU" altLang="ru-RU" sz="1200">
                  <a:latin typeface="Constantia" panose="02030602050306030303" pitchFamily="18" charset="0"/>
                </a:rPr>
              </a:br>
              <a:r>
                <a:rPr lang="ru-RU" altLang="ru-RU" sz="1200">
                  <a:latin typeface="Constantia" panose="02030602050306030303" pitchFamily="18" charset="0"/>
                </a:rPr>
                <a:t>потока 2</a:t>
              </a:r>
              <a:endParaRPr lang="en-US" altLang="ru-RU" sz="1200">
                <a:latin typeface="Constantia" panose="02030602050306030303" pitchFamily="18" charset="0"/>
              </a:endParaRPr>
            </a:p>
          </p:txBody>
        </p:sp>
        <p:sp>
          <p:nvSpPr>
            <p:cNvPr id="40976" name="TextBox 35">
              <a:extLst>
                <a:ext uri="{FF2B5EF4-FFF2-40B4-BE49-F238E27FC236}">
                  <a16:creationId xmlns:a16="http://schemas.microsoft.com/office/drawing/2014/main" id="{A8D9F832-1D59-4382-B17D-CB84013FD5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2850" y="2851874"/>
              <a:ext cx="1703191" cy="3693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>
                  <a:latin typeface="Constantia" panose="02030602050306030303" pitchFamily="18" charset="0"/>
                </a:rPr>
                <a:t>Приложение 2</a:t>
              </a: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1C4FB870-9656-4356-963F-E3127B074D2C}"/>
                </a:ext>
              </a:extLst>
            </p:cNvPr>
            <p:cNvSpPr/>
            <p:nvPr/>
          </p:nvSpPr>
          <p:spPr>
            <a:xfrm>
              <a:off x="6313324" y="2851089"/>
              <a:ext cx="1944504" cy="23052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58DF9A1C-942F-44F2-A483-E9BC7A9ACCC4}"/>
                </a:ext>
              </a:extLst>
            </p:cNvPr>
            <p:cNvSpPr/>
            <p:nvPr/>
          </p:nvSpPr>
          <p:spPr>
            <a:xfrm>
              <a:off x="6600634" y="3643334"/>
              <a:ext cx="1368296" cy="288955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40979" name="TextBox 38">
              <a:extLst>
                <a:ext uri="{FF2B5EF4-FFF2-40B4-BE49-F238E27FC236}">
                  <a16:creationId xmlns:a16="http://schemas.microsoft.com/office/drawing/2014/main" id="{17E1E917-BCA7-40E0-94E7-6FE2D9431E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28874" y="3211914"/>
              <a:ext cx="1607148" cy="461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 sz="1200">
                  <a:latin typeface="Constantia" panose="02030602050306030303" pitchFamily="18" charset="0"/>
                </a:rPr>
                <a:t>Очередь сообщений</a:t>
              </a:r>
              <a:br>
                <a:rPr lang="ru-RU" altLang="ru-RU" sz="1200">
                  <a:latin typeface="Constantia" panose="02030602050306030303" pitchFamily="18" charset="0"/>
                </a:rPr>
              </a:br>
              <a:r>
                <a:rPr lang="ru-RU" altLang="ru-RU" sz="1200">
                  <a:latin typeface="Constantia" panose="02030602050306030303" pitchFamily="18" charset="0"/>
                </a:rPr>
                <a:t>потока 1</a:t>
              </a:r>
              <a:endParaRPr lang="en-US" altLang="ru-RU" sz="1200">
                <a:latin typeface="Constantia" panose="02030602050306030303" pitchFamily="18" charset="0"/>
              </a:endParaRPr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981C51F2-6C22-4863-99B8-98AC32628658}"/>
                </a:ext>
              </a:extLst>
            </p:cNvPr>
            <p:cNvSpPr/>
            <p:nvPr/>
          </p:nvSpPr>
          <p:spPr>
            <a:xfrm>
              <a:off x="6600634" y="3932289"/>
              <a:ext cx="1368296" cy="2873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EE4D62DD-1CB4-4950-A644-7FDB9D7C1454}"/>
                </a:ext>
              </a:extLst>
            </p:cNvPr>
            <p:cNvSpPr/>
            <p:nvPr/>
          </p:nvSpPr>
          <p:spPr>
            <a:xfrm>
              <a:off x="6600634" y="4219656"/>
              <a:ext cx="1368296" cy="288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C995B770-FE72-4039-9F39-10777EBD51FE}"/>
                </a:ext>
              </a:extLst>
            </p:cNvPr>
            <p:cNvSpPr/>
            <p:nvPr/>
          </p:nvSpPr>
          <p:spPr>
            <a:xfrm>
              <a:off x="6600634" y="4508611"/>
              <a:ext cx="1368296" cy="28736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40983" name="TextBox 47">
              <a:extLst>
                <a:ext uri="{FF2B5EF4-FFF2-40B4-BE49-F238E27FC236}">
                  <a16:creationId xmlns:a16="http://schemas.microsoft.com/office/drawing/2014/main" id="{E30F3240-4AD7-4941-AF1F-1589815B9A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4633" y="45685"/>
              <a:ext cx="3662646" cy="33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ru-RU" altLang="ru-RU" sz="1600" b="1">
                  <a:latin typeface="Constantia" panose="02030602050306030303" pitchFamily="18" charset="0"/>
                </a:rPr>
                <a:t>Схема маршрутизации сообщений</a:t>
              </a:r>
              <a:endParaRPr lang="en-US" altLang="ru-RU" sz="1600" b="1">
                <a:latin typeface="Constantia" panose="02030602050306030303" pitchFamily="18" charset="0"/>
              </a:endParaRPr>
            </a:p>
          </p:txBody>
        </p:sp>
        <p:cxnSp>
          <p:nvCxnSpPr>
            <p:cNvPr id="25" name="Соединительная линия уступом 24">
              <a:extLst>
                <a:ext uri="{FF2B5EF4-FFF2-40B4-BE49-F238E27FC236}">
                  <a16:creationId xmlns:a16="http://schemas.microsoft.com/office/drawing/2014/main" id="{9B10FC87-B391-4F89-9013-0AC9C5517519}"/>
                </a:ext>
              </a:extLst>
            </p:cNvPr>
            <p:cNvCxnSpPr>
              <a:stCxn id="49" idx="1"/>
              <a:endCxn id="7" idx="1"/>
            </p:cNvCxnSpPr>
            <p:nvPr/>
          </p:nvCxnSpPr>
          <p:spPr>
            <a:xfrm rot="10800000" flipV="1">
              <a:off x="971888" y="1771477"/>
              <a:ext cx="2965171" cy="2016335"/>
            </a:xfrm>
            <a:prstGeom prst="bentConnector3">
              <a:avLst>
                <a:gd name="adj1" fmla="val 107710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Соединительная линия уступом 25">
              <a:extLst>
                <a:ext uri="{FF2B5EF4-FFF2-40B4-BE49-F238E27FC236}">
                  <a16:creationId xmlns:a16="http://schemas.microsoft.com/office/drawing/2014/main" id="{6902E6D7-AB6F-4FE6-84EA-2FA854F81356}"/>
                </a:ext>
              </a:extLst>
            </p:cNvPr>
            <p:cNvCxnSpPr>
              <a:stCxn id="46" idx="1"/>
              <a:endCxn id="9" idx="1"/>
            </p:cNvCxnSpPr>
            <p:nvPr/>
          </p:nvCxnSpPr>
          <p:spPr>
            <a:xfrm rot="10800000" flipV="1">
              <a:off x="971888" y="907787"/>
              <a:ext cx="2965171" cy="3168980"/>
            </a:xfrm>
            <a:prstGeom prst="bentConnector3">
              <a:avLst>
                <a:gd name="adj1" fmla="val 107710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hape 55">
              <a:extLst>
                <a:ext uri="{FF2B5EF4-FFF2-40B4-BE49-F238E27FC236}">
                  <a16:creationId xmlns:a16="http://schemas.microsoft.com/office/drawing/2014/main" id="{DA7DEA47-9E76-4737-88DA-698ECE2F345C}"/>
                </a:ext>
              </a:extLst>
            </p:cNvPr>
            <p:cNvCxnSpPr>
              <a:stCxn id="47" idx="1"/>
              <a:endCxn id="12" idx="3"/>
            </p:cNvCxnSpPr>
            <p:nvPr/>
          </p:nvCxnSpPr>
          <p:spPr>
            <a:xfrm rot="10800000" flipH="1" flipV="1">
              <a:off x="3937059" y="1195155"/>
              <a:ext cx="347630" cy="2592657"/>
            </a:xfrm>
            <a:prstGeom prst="bentConnector5">
              <a:avLst>
                <a:gd name="adj1" fmla="val -65807"/>
                <a:gd name="adj2" fmla="val 55689"/>
                <a:gd name="adj3" fmla="val 205433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Соединительная линия уступом 27">
              <a:extLst>
                <a:ext uri="{FF2B5EF4-FFF2-40B4-BE49-F238E27FC236}">
                  <a16:creationId xmlns:a16="http://schemas.microsoft.com/office/drawing/2014/main" id="{302EE8E4-0BC0-4D0B-93F7-CF453B6BDDC8}"/>
                </a:ext>
              </a:extLst>
            </p:cNvPr>
            <p:cNvCxnSpPr>
              <a:endCxn id="19" idx="1"/>
            </p:cNvCxnSpPr>
            <p:nvPr/>
          </p:nvCxnSpPr>
          <p:spPr>
            <a:xfrm>
              <a:off x="5305356" y="1484110"/>
              <a:ext cx="1295278" cy="2303702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Соединительная линия уступом 28">
              <a:extLst>
                <a:ext uri="{FF2B5EF4-FFF2-40B4-BE49-F238E27FC236}">
                  <a16:creationId xmlns:a16="http://schemas.microsoft.com/office/drawing/2014/main" id="{139C536B-D167-4528-AFB6-E1770D6604ED}"/>
                </a:ext>
              </a:extLst>
            </p:cNvPr>
            <p:cNvCxnSpPr>
              <a:stCxn id="50" idx="3"/>
              <a:endCxn id="13" idx="3"/>
            </p:cNvCxnSpPr>
            <p:nvPr/>
          </p:nvCxnSpPr>
          <p:spPr>
            <a:xfrm flipH="1">
              <a:off x="4284690" y="2060432"/>
              <a:ext cx="1020666" cy="2016335"/>
            </a:xfrm>
            <a:prstGeom prst="bentConnector3">
              <a:avLst>
                <a:gd name="adj1" fmla="val -41659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Соединительная линия уступом 29">
              <a:extLst>
                <a:ext uri="{FF2B5EF4-FFF2-40B4-BE49-F238E27FC236}">
                  <a16:creationId xmlns:a16="http://schemas.microsoft.com/office/drawing/2014/main" id="{43D97B02-E42D-4133-96A5-77377BDEA654}"/>
                </a:ext>
              </a:extLst>
            </p:cNvPr>
            <p:cNvCxnSpPr>
              <a:stCxn id="51" idx="3"/>
              <a:endCxn id="14" idx="3"/>
            </p:cNvCxnSpPr>
            <p:nvPr/>
          </p:nvCxnSpPr>
          <p:spPr>
            <a:xfrm flipH="1">
              <a:off x="4284690" y="2347800"/>
              <a:ext cx="1020666" cy="2016335"/>
            </a:xfrm>
            <a:prstGeom prst="bentConnector3">
              <a:avLst>
                <a:gd name="adj1" fmla="val -22395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A45B5E90-AA8C-40E4-AD60-03A9FD8EC5C5}"/>
                </a:ext>
              </a:extLst>
            </p:cNvPr>
            <p:cNvSpPr/>
            <p:nvPr/>
          </p:nvSpPr>
          <p:spPr>
            <a:xfrm>
              <a:off x="611560" y="5732194"/>
              <a:ext cx="1584176" cy="108012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ru-RU" dirty="0"/>
                <a:t>Окно 1</a:t>
              </a:r>
            </a:p>
          </p:txBody>
        </p:sp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E900EF3A-36C2-4777-BCF3-1F6CDC43EE28}"/>
                </a:ext>
              </a:extLst>
            </p:cNvPr>
            <p:cNvSpPr/>
            <p:nvPr/>
          </p:nvSpPr>
          <p:spPr>
            <a:xfrm>
              <a:off x="2771800" y="5732194"/>
              <a:ext cx="1584176" cy="108012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ru-RU" dirty="0"/>
                <a:t>Окно 2</a:t>
              </a:r>
            </a:p>
          </p:txBody>
        </p:sp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4F7873EA-2275-4645-BC31-06D86E1D695B}"/>
                </a:ext>
              </a:extLst>
            </p:cNvPr>
            <p:cNvSpPr/>
            <p:nvPr/>
          </p:nvSpPr>
          <p:spPr>
            <a:xfrm>
              <a:off x="4860032" y="5732194"/>
              <a:ext cx="1584176" cy="108012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ru-RU" dirty="0"/>
                <a:t>Окно 3</a:t>
              </a:r>
            </a:p>
          </p:txBody>
        </p:sp>
        <p:sp>
          <p:nvSpPr>
            <p:cNvPr id="34" name="Прямоугольник 33">
              <a:extLst>
                <a:ext uri="{FF2B5EF4-FFF2-40B4-BE49-F238E27FC236}">
                  <a16:creationId xmlns:a16="http://schemas.microsoft.com/office/drawing/2014/main" id="{20840D60-E45B-4216-B1C8-B3CCD7E35F6E}"/>
                </a:ext>
              </a:extLst>
            </p:cNvPr>
            <p:cNvSpPr/>
            <p:nvPr/>
          </p:nvSpPr>
          <p:spPr>
            <a:xfrm>
              <a:off x="6948264" y="5732194"/>
              <a:ext cx="1584176" cy="108012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ru-RU" dirty="0"/>
                <a:t>Окно 4</a:t>
              </a:r>
            </a:p>
          </p:txBody>
        </p:sp>
        <p:cxnSp>
          <p:nvCxnSpPr>
            <p:cNvPr id="35" name="Соединительная линия уступом 81">
              <a:extLst>
                <a:ext uri="{FF2B5EF4-FFF2-40B4-BE49-F238E27FC236}">
                  <a16:creationId xmlns:a16="http://schemas.microsoft.com/office/drawing/2014/main" id="{78542882-BF2A-420B-8AB9-835B2DAF0A9F}"/>
                </a:ext>
              </a:extLst>
            </p:cNvPr>
            <p:cNvCxnSpPr>
              <a:stCxn id="7" idx="3"/>
              <a:endCxn id="0" idx="0"/>
            </p:cNvCxnSpPr>
            <p:nvPr/>
          </p:nvCxnSpPr>
          <p:spPr>
            <a:xfrm flipH="1">
              <a:off x="1403648" y="3787811"/>
              <a:ext cx="936537" cy="1944890"/>
            </a:xfrm>
            <a:prstGeom prst="bentConnector4">
              <a:avLst>
                <a:gd name="adj1" fmla="val -14967"/>
                <a:gd name="adj2" fmla="val 62807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Соединительная линия уступом 35">
              <a:extLst>
                <a:ext uri="{FF2B5EF4-FFF2-40B4-BE49-F238E27FC236}">
                  <a16:creationId xmlns:a16="http://schemas.microsoft.com/office/drawing/2014/main" id="{55FED937-7E9A-4BFE-A6AE-0EDA80DE684F}"/>
                </a:ext>
              </a:extLst>
            </p:cNvPr>
            <p:cNvCxnSpPr>
              <a:stCxn id="9" idx="3"/>
              <a:endCxn id="0" idx="1"/>
            </p:cNvCxnSpPr>
            <p:nvPr/>
          </p:nvCxnSpPr>
          <p:spPr>
            <a:xfrm>
              <a:off x="2340184" y="4076766"/>
              <a:ext cx="431759" cy="2195741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Соединительная линия уступом 81">
              <a:extLst>
                <a:ext uri="{FF2B5EF4-FFF2-40B4-BE49-F238E27FC236}">
                  <a16:creationId xmlns:a16="http://schemas.microsoft.com/office/drawing/2014/main" id="{A95A5F94-4720-45E4-9EE5-91E3D5AD4FC8}"/>
                </a:ext>
              </a:extLst>
            </p:cNvPr>
            <p:cNvCxnSpPr>
              <a:stCxn id="12" idx="1"/>
              <a:endCxn id="0" idx="0"/>
            </p:cNvCxnSpPr>
            <p:nvPr/>
          </p:nvCxnSpPr>
          <p:spPr>
            <a:xfrm rot="10800000" flipH="1" flipV="1">
              <a:off x="2916393" y="3787811"/>
              <a:ext cx="647639" cy="1944890"/>
            </a:xfrm>
            <a:prstGeom prst="bentConnector4">
              <a:avLst>
                <a:gd name="adj1" fmla="val -35274"/>
                <a:gd name="adj2" fmla="val 88599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Соединительная линия уступом 81">
              <a:extLst>
                <a:ext uri="{FF2B5EF4-FFF2-40B4-BE49-F238E27FC236}">
                  <a16:creationId xmlns:a16="http://schemas.microsoft.com/office/drawing/2014/main" id="{31B14A98-1276-414A-BBCD-5FB780FAB5E1}"/>
                </a:ext>
              </a:extLst>
            </p:cNvPr>
            <p:cNvCxnSpPr>
              <a:stCxn id="13" idx="1"/>
              <a:endCxn id="0" idx="0"/>
            </p:cNvCxnSpPr>
            <p:nvPr/>
          </p:nvCxnSpPr>
          <p:spPr>
            <a:xfrm rot="10800000" flipH="1" flipV="1">
              <a:off x="2916393" y="4076766"/>
              <a:ext cx="2735005" cy="1655935"/>
            </a:xfrm>
            <a:prstGeom prst="bentConnector4">
              <a:avLst>
                <a:gd name="adj1" fmla="val -4401"/>
                <a:gd name="adj2" fmla="val 62659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Соединительная линия уступом 81">
              <a:extLst>
                <a:ext uri="{FF2B5EF4-FFF2-40B4-BE49-F238E27FC236}">
                  <a16:creationId xmlns:a16="http://schemas.microsoft.com/office/drawing/2014/main" id="{DA6C5DF1-EAAC-4EBA-B1AD-6400F23CAFFB}"/>
                </a:ext>
              </a:extLst>
            </p:cNvPr>
            <p:cNvCxnSpPr>
              <a:stCxn id="15" idx="0"/>
              <a:endCxn id="0" idx="1"/>
            </p:cNvCxnSpPr>
            <p:nvPr/>
          </p:nvCxnSpPr>
          <p:spPr>
            <a:xfrm rot="16200000" flipH="1">
              <a:off x="3347977" y="4761175"/>
              <a:ext cx="1763897" cy="1258770"/>
            </a:xfrm>
            <a:prstGeom prst="bentConnector4">
              <a:avLst>
                <a:gd name="adj1" fmla="val 43889"/>
                <a:gd name="adj2" fmla="val 77143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Соединительная линия уступом 153">
              <a:extLst>
                <a:ext uri="{FF2B5EF4-FFF2-40B4-BE49-F238E27FC236}">
                  <a16:creationId xmlns:a16="http://schemas.microsoft.com/office/drawing/2014/main" id="{53778588-FD70-4C2F-93EB-55A874B31FD9}"/>
                </a:ext>
              </a:extLst>
            </p:cNvPr>
            <p:cNvCxnSpPr>
              <a:stCxn id="19" idx="3"/>
              <a:endCxn id="0" idx="0"/>
            </p:cNvCxnSpPr>
            <p:nvPr/>
          </p:nvCxnSpPr>
          <p:spPr>
            <a:xfrm flipH="1">
              <a:off x="7740352" y="3787811"/>
              <a:ext cx="228579" cy="1944890"/>
            </a:xfrm>
            <a:prstGeom prst="bentConnector4">
              <a:avLst>
                <a:gd name="adj1" fmla="val -173056"/>
                <a:gd name="adj2" fmla="val 78484"/>
              </a:avLst>
            </a:prstGeom>
            <a:ln w="28575">
              <a:solidFill>
                <a:schemeClr val="accent3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08" name="TextBox 160">
              <a:extLst>
                <a:ext uri="{FF2B5EF4-FFF2-40B4-BE49-F238E27FC236}">
                  <a16:creationId xmlns:a16="http://schemas.microsoft.com/office/drawing/2014/main" id="{76362C38-9B7D-4B8B-8F2D-97309546AF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3648" y="979666"/>
              <a:ext cx="2356385" cy="277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ru-RU" altLang="ru-RU" sz="1200">
                  <a:latin typeface="Constantia" panose="02030602050306030303" pitchFamily="18" charset="0"/>
                </a:rPr>
                <a:t>Системная очередь сообщений</a:t>
              </a:r>
              <a:endParaRPr lang="en-US" altLang="ru-RU" sz="1200">
                <a:latin typeface="Constantia" panose="02030602050306030303" pitchFamily="18" charset="0"/>
              </a:endParaRPr>
            </a:p>
          </p:txBody>
        </p:sp>
        <p:pic>
          <p:nvPicPr>
            <p:cNvPr id="41009" name="Picture 3">
              <a:extLst>
                <a:ext uri="{FF2B5EF4-FFF2-40B4-BE49-F238E27FC236}">
                  <a16:creationId xmlns:a16="http://schemas.microsoft.com/office/drawing/2014/main" id="{A8D0EA36-5C32-46C7-B9E1-787A3979CD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267698"/>
              <a:ext cx="944471" cy="804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10" name="Picture 5">
              <a:extLst>
                <a:ext uri="{FF2B5EF4-FFF2-40B4-BE49-F238E27FC236}">
                  <a16:creationId xmlns:a16="http://schemas.microsoft.com/office/drawing/2014/main" id="{CE2102DF-D15E-4F78-8E9A-7DE2623546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6256" y="475610"/>
              <a:ext cx="1357250" cy="865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44" name="Прямая со стрелкой 43">
              <a:extLst>
                <a:ext uri="{FF2B5EF4-FFF2-40B4-BE49-F238E27FC236}">
                  <a16:creationId xmlns:a16="http://schemas.microsoft.com/office/drawing/2014/main" id="{BDF41E1E-876F-4C71-8855-820D5D928B12}"/>
                </a:ext>
              </a:extLst>
            </p:cNvPr>
            <p:cNvCxnSpPr>
              <a:stCxn id="43" idx="1"/>
              <a:endCxn id="46" idx="3"/>
            </p:cNvCxnSpPr>
            <p:nvPr/>
          </p:nvCxnSpPr>
          <p:spPr>
            <a:xfrm rot="10800000">
              <a:off x="5305356" y="907787"/>
              <a:ext cx="1571477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 стрелкой 44">
              <a:extLst>
                <a:ext uri="{FF2B5EF4-FFF2-40B4-BE49-F238E27FC236}">
                  <a16:creationId xmlns:a16="http://schemas.microsoft.com/office/drawing/2014/main" id="{197DBFE2-0C03-44CC-B313-CA5EDD9E9CF9}"/>
                </a:ext>
              </a:extLst>
            </p:cNvPr>
            <p:cNvCxnSpPr>
              <a:stCxn id="42" idx="1"/>
              <a:endCxn id="47" idx="3"/>
            </p:cNvCxnSpPr>
            <p:nvPr/>
          </p:nvCxnSpPr>
          <p:spPr>
            <a:xfrm rot="10800000">
              <a:off x="5305356" y="1195155"/>
              <a:ext cx="995269" cy="4747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E48D6EA9-F98C-4A38-BC8D-3B75F54D5D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altLang="ru-RU" dirty="0"/>
              <a:t>Функция </a:t>
            </a:r>
            <a:r>
              <a:rPr lang="en-US" altLang="ru-RU" dirty="0" err="1"/>
              <a:t>WinMain</a:t>
            </a:r>
            <a:r>
              <a:rPr lang="en-US" altLang="ru-RU" dirty="0"/>
              <a:t>()</a:t>
            </a:r>
            <a:endParaRPr lang="ru-RU" altLang="ru-RU" dirty="0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F39D2AB2-653B-4515-B724-35D684B3E1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altLang="ru-RU" dirty="0"/>
              <a:t>Задачи функции </a:t>
            </a:r>
            <a:r>
              <a:rPr lang="en-US" altLang="ru-RU" dirty="0" err="1"/>
              <a:t>WinMain</a:t>
            </a:r>
            <a:r>
              <a:rPr lang="en-US" altLang="ru-RU" dirty="0"/>
              <a:t>:</a:t>
            </a:r>
          </a:p>
          <a:p>
            <a:pPr lvl="1"/>
            <a:r>
              <a:rPr lang="ru-RU" altLang="ru-RU" dirty="0"/>
              <a:t>Инициализация приложения</a:t>
            </a:r>
          </a:p>
          <a:p>
            <a:pPr lvl="1"/>
            <a:r>
              <a:rPr lang="ru-RU" altLang="ru-RU" dirty="0"/>
              <a:t>Отображение главного окна (или окон) приложения</a:t>
            </a:r>
          </a:p>
          <a:p>
            <a:pPr lvl="1"/>
            <a:r>
              <a:rPr lang="ru-RU" altLang="ru-RU" dirty="0"/>
              <a:t>Цикл выборки и обработки сообщений</a:t>
            </a:r>
          </a:p>
          <a:p>
            <a:pPr lvl="1"/>
            <a:r>
              <a:rPr lang="ru-RU" altLang="ru-RU" dirty="0"/>
              <a:t>Возврат целочисленного значения в операционную систему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F3873621-075C-4E8C-BD65-C0672F3229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Цикл выборки (обработки) сообщений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4FA81EF9-EBB8-4D25-B4C1-E03D26B9B8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ru-RU" dirty="0"/>
              <a:t>GUI-</a:t>
            </a:r>
            <a:r>
              <a:rPr lang="ru-RU" altLang="ru-RU" dirty="0"/>
              <a:t>поток выбирает сообщения из своей очереди с использованием </a:t>
            </a:r>
            <a:r>
              <a:rPr lang="ru-RU" altLang="ru-RU" b="1" dirty="0"/>
              <a:t>цикла выборки сообщений</a:t>
            </a:r>
            <a:endParaRPr lang="ru-RU" altLang="ru-RU" sz="2800" dirty="0"/>
          </a:p>
          <a:p>
            <a:pPr eaLnBrk="1" hangingPunct="1">
              <a:lnSpc>
                <a:spcPct val="80000"/>
              </a:lnSpc>
            </a:pPr>
            <a:r>
              <a:rPr lang="ru-RU" altLang="ru-RU" sz="2800" dirty="0"/>
              <a:t>Цикл, вызывающий функции: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ru-RU" sz="2600" b="1" dirty="0" err="1"/>
              <a:t>GetMessage</a:t>
            </a:r>
            <a:r>
              <a:rPr lang="en-US" altLang="ru-RU" sz="2600" b="1" dirty="0"/>
              <a:t>()</a:t>
            </a:r>
            <a:r>
              <a:rPr lang="en-US" altLang="ru-RU" sz="2600" dirty="0"/>
              <a:t> </a:t>
            </a:r>
            <a:r>
              <a:rPr lang="ru-RU" altLang="ru-RU" sz="2600" dirty="0"/>
              <a:t>извлекает сообщение из очереди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ru-RU" sz="2600" b="1" dirty="0" err="1"/>
              <a:t>TranslateMessage</a:t>
            </a:r>
            <a:r>
              <a:rPr lang="en-US" altLang="ru-RU" sz="2600" b="1" dirty="0"/>
              <a:t>()</a:t>
            </a:r>
            <a:r>
              <a:rPr lang="en-US" altLang="ru-RU" sz="2600" dirty="0"/>
              <a:t> </a:t>
            </a:r>
            <a:r>
              <a:rPr lang="ru-RU" altLang="ru-RU" sz="2600" dirty="0"/>
              <a:t>переводит нажатие виртуальных клавиш в символьные сообщения, которые считываются при следующем вызове </a:t>
            </a:r>
            <a:r>
              <a:rPr lang="en-US" altLang="ru-RU" sz="2600" dirty="0" err="1"/>
              <a:t>GetMessage</a:t>
            </a:r>
            <a:r>
              <a:rPr lang="en-US" altLang="ru-RU" sz="2600" dirty="0"/>
              <a:t>()</a:t>
            </a:r>
            <a:r>
              <a:rPr lang="ru-RU" altLang="ru-RU" sz="2600" dirty="0"/>
              <a:t> или </a:t>
            </a:r>
            <a:r>
              <a:rPr lang="en-US" altLang="ru-RU" sz="2600" dirty="0" err="1"/>
              <a:t>PeekMessage</a:t>
            </a:r>
            <a:r>
              <a:rPr lang="en-US" altLang="ru-RU" sz="2600" dirty="0"/>
              <a:t>()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ru-RU" sz="2600" b="1" dirty="0" err="1"/>
              <a:t>DispatchMessage</a:t>
            </a:r>
            <a:r>
              <a:rPr lang="en-US" altLang="ru-RU" sz="2600" b="1" dirty="0"/>
              <a:t>()</a:t>
            </a:r>
            <a:r>
              <a:rPr lang="en-US" altLang="ru-RU" sz="2600" dirty="0"/>
              <a:t> </a:t>
            </a:r>
            <a:r>
              <a:rPr lang="ru-RU" altLang="ru-RU" sz="2600" dirty="0"/>
              <a:t>перенаправляет сообщение в </a:t>
            </a:r>
            <a:r>
              <a:rPr lang="ru-RU" altLang="ru-RU" sz="2600" b="1" dirty="0"/>
              <a:t>оконную процедуру</a:t>
            </a:r>
            <a:r>
              <a:rPr lang="en-US" altLang="ru-RU" sz="2600" dirty="0"/>
              <a:t> </a:t>
            </a:r>
            <a:r>
              <a:rPr lang="ru-RU" altLang="ru-RU" sz="2600" dirty="0"/>
              <a:t>нужного окна</a:t>
            </a:r>
            <a:endParaRPr lang="ru-RU" altLang="ru-RU" sz="2600" b="1" dirty="0"/>
          </a:p>
          <a:p>
            <a:pPr eaLnBrk="1" hangingPunct="1">
              <a:lnSpc>
                <a:spcPct val="80000"/>
              </a:lnSpc>
            </a:pPr>
            <a:endParaRPr lang="ru-RU" altLang="ru-RU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0EC034-10DD-4A15-BDF0-CAFE24D6416C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defRPr/>
            </a:pPr>
            <a:r>
              <a:rPr lang="ru-RU" dirty="0"/>
              <a:t>Простейший цикл обработки сообщений</a:t>
            </a:r>
          </a:p>
        </p:txBody>
      </p:sp>
      <p:sp>
        <p:nvSpPr>
          <p:cNvPr id="44035" name="Rectangle 1">
            <a:extLst>
              <a:ext uri="{FF2B5EF4-FFF2-40B4-BE49-F238E27FC236}">
                <a16:creationId xmlns:a16="http://schemas.microsoft.com/office/drawing/2014/main" id="{70432E62-5F72-4D81-997E-E4AA85E0D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440" y="1434762"/>
            <a:ext cx="9793088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defTabSz="18097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defTabSz="18097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defTabSz="18097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defTabSz="18097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defTabSz="18097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defTabSz="180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defTabSz="180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defTabSz="180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defTabSz="180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;</a:t>
            </a:r>
            <a:endParaRPr lang="ru-RU" altLang="ru-RU" b="1" dirty="0"/>
          </a:p>
          <a:p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BOOL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res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;</a:t>
            </a:r>
            <a:endParaRPr lang="ru-RU" altLang="ru-RU" b="1" dirty="0"/>
          </a:p>
          <a:p>
            <a:r>
              <a:rPr lang="en-US" altLang="ru-RU" b="1" dirty="0">
                <a:solidFill>
                  <a:srgbClr val="0000FF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while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((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res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=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GetMessage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(&amp;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,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nullptr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, 0, 0)) != 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0)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{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</a:t>
            </a:r>
            <a:r>
              <a:rPr lang="ru-RU" altLang="ru-RU" b="1" dirty="0" err="1">
                <a:solidFill>
                  <a:srgbClr val="0000FF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if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(</a:t>
            </a:r>
            <a:r>
              <a:rPr lang="ru-RU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res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== -1)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{</a:t>
            </a:r>
            <a:endParaRPr lang="ru-RU" altLang="ru-RU" b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произошла ошибка - нужно обработать ее и, вероятно,</a:t>
            </a:r>
            <a:endParaRPr lang="ru-RU" altLang="ru-RU" i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завершить работу приложения</a:t>
            </a:r>
            <a:endParaRPr lang="ru-RU" altLang="ru-RU" i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}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</a:t>
            </a:r>
            <a:r>
              <a:rPr lang="ru-RU" altLang="ru-RU" b="1" dirty="0" err="1">
                <a:solidFill>
                  <a:srgbClr val="0000FF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else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{</a:t>
            </a:r>
            <a:endParaRPr lang="ru-RU" altLang="ru-RU" b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Если это сообщение о нажатии виртуальной клавиши,</a:t>
            </a:r>
            <a:endParaRPr lang="ru-RU" altLang="ru-RU" i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то добавляем в очередь сообщений сообщения, несущие информацию о</a:t>
            </a:r>
            <a:endParaRPr lang="ru-RU" altLang="ru-RU" i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коде вводимого пользователем символа</a:t>
            </a:r>
            <a:endParaRPr lang="ru-RU" altLang="ru-RU" i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TranslateMessage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(&amp;</a:t>
            </a:r>
            <a:r>
              <a:rPr lang="ru-RU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);</a:t>
            </a:r>
            <a:endParaRPr lang="ru-RU" altLang="ru-RU" b="1" dirty="0"/>
          </a:p>
          <a:p>
            <a:r>
              <a:rPr lang="ru-RU" altLang="ru-RU" i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i="1" dirty="0">
                <a:solidFill>
                  <a:srgbClr val="008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// передаем сообщение в соответствующую оконную процедуру</a:t>
            </a:r>
            <a:endParaRPr lang="ru-RU" altLang="ru-RU" i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	</a:t>
            </a:r>
            <a:r>
              <a:rPr lang="ru-RU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DispatchMessage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(&amp;</a:t>
            </a:r>
            <a:r>
              <a:rPr lang="ru-RU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);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	}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}</a:t>
            </a:r>
            <a:endParaRPr lang="ru-RU" altLang="ru-RU" b="1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D8C9D993-FD8B-4A50-B8E8-B7CED57609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Оконная процедура</a:t>
            </a:r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F84E0D21-F5BD-4E0D-B9CA-E0089D66E3B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ru-RU" b="1" dirty="0"/>
              <a:t>Оконная процедура</a:t>
            </a:r>
            <a:r>
              <a:rPr lang="ru-RU" dirty="0"/>
              <a:t> – функция внутри приложения, которая обрабатывает сообщения данного класса окон</a:t>
            </a:r>
          </a:p>
          <a:p>
            <a:pPr lvl="1" eaLnBrk="1" hangingPunct="1">
              <a:defRPr/>
            </a:pPr>
            <a:r>
              <a:rPr lang="ru-RU" dirty="0"/>
              <a:t>Функция </a:t>
            </a:r>
            <a:r>
              <a:rPr lang="en-US" b="1" dirty="0" err="1"/>
              <a:t>DispatchMessage</a:t>
            </a:r>
            <a:r>
              <a:rPr lang="ru-RU" dirty="0"/>
              <a:t> передаёт сообщение в соответствующую оконную процедуру</a:t>
            </a:r>
          </a:p>
          <a:p>
            <a:pPr eaLnBrk="1" hangingPunct="1">
              <a:defRPr/>
            </a:pPr>
            <a:r>
              <a:rPr lang="ru-RU" dirty="0"/>
              <a:t>Все окна одного класса по умолчанию используют одну и ту же оконную процедуру</a:t>
            </a:r>
          </a:p>
          <a:p>
            <a:pPr eaLnBrk="1" hangingPunct="1">
              <a:defRPr/>
            </a:pPr>
            <a:r>
              <a:rPr lang="ru-RU" dirty="0"/>
              <a:t>Поведение и внешний вид окна определяются реакцией оконной процедуры на получаемые сообщения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Заголовок 1">
            <a:extLst>
              <a:ext uri="{FF2B5EF4-FFF2-40B4-BE49-F238E27FC236}">
                <a16:creationId xmlns:a16="http://schemas.microsoft.com/office/drawing/2014/main" id="{A5135562-9D43-4782-BBF2-C7E82CA14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Требования к оконной процедуре</a:t>
            </a:r>
          </a:p>
        </p:txBody>
      </p:sp>
      <p:sp>
        <p:nvSpPr>
          <p:cNvPr id="47107" name="Содержимое 2">
            <a:extLst>
              <a:ext uri="{FF2B5EF4-FFF2-40B4-BE49-F238E27FC236}">
                <a16:creationId xmlns:a16="http://schemas.microsoft.com/office/drawing/2014/main" id="{2B8310B0-FA2E-4B4E-9803-8F00E1F57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 dirty="0"/>
              <a:t>Оконная процедура обрабатывает сообщения многих окон одного класса</a:t>
            </a:r>
          </a:p>
          <a:p>
            <a:pPr lvl="1"/>
            <a:r>
              <a:rPr lang="ru-RU" altLang="ru-RU" dirty="0"/>
              <a:t>Умеренное использование глобальных переменных</a:t>
            </a:r>
          </a:p>
          <a:p>
            <a:r>
              <a:rPr lang="ru-RU" altLang="ru-RU" dirty="0"/>
              <a:t>Оконная процедура должна быть </a:t>
            </a:r>
            <a:r>
              <a:rPr lang="ru-RU" altLang="ru-RU" dirty="0">
                <a:solidFill>
                  <a:srgbClr val="FF0000"/>
                </a:solidFill>
              </a:rPr>
              <a:t>реентерабельной</a:t>
            </a:r>
          </a:p>
          <a:p>
            <a:pPr lvl="1"/>
            <a:r>
              <a:rPr lang="ru-RU" altLang="ru-RU" dirty="0"/>
              <a:t>Возможен неявный рекурсивный вызов оконной процедуры</a:t>
            </a:r>
          </a:p>
          <a:p>
            <a:pPr lvl="1"/>
            <a:r>
              <a:rPr lang="ru-RU" altLang="ru-RU" dirty="0"/>
              <a:t>Минимизировать количество локальных переменных внутри оконной процедуры</a:t>
            </a:r>
          </a:p>
          <a:p>
            <a:pPr lvl="2"/>
            <a:r>
              <a:rPr lang="ru-RU" altLang="ru-RU" dirty="0"/>
              <a:t>Борьба со </a:t>
            </a:r>
            <a:r>
              <a:rPr lang="en-US" altLang="ru-RU" dirty="0"/>
              <a:t>Stack Overflow</a:t>
            </a:r>
            <a:endParaRPr lang="ru-RU" alt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7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A17D2F18-F0A6-46F7-9FC8-D48D532946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Оконная процедура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44FF4566-AB97-4F64-B5C8-254D42CED3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Оконная процедура имеет следующий прототип:</a:t>
            </a:r>
          </a:p>
          <a:p>
            <a:pPr lvl="2" eaLnBrk="1" hangingPunct="1"/>
            <a:r>
              <a:rPr lang="en-US" altLang="ru-RU" dirty="0"/>
              <a:t>LRESULT CALLBACK </a:t>
            </a:r>
            <a:r>
              <a:rPr lang="en-US" altLang="ru-RU" dirty="0" err="1"/>
              <a:t>WindowProc</a:t>
            </a:r>
            <a:r>
              <a:rPr lang="en-US" altLang="ru-RU" dirty="0"/>
              <a:t>(</a:t>
            </a:r>
            <a:br>
              <a:rPr lang="en-US" altLang="ru-RU" dirty="0"/>
            </a:br>
            <a:r>
              <a:rPr lang="en-US" altLang="ru-RU" dirty="0"/>
              <a:t>HWND </a:t>
            </a:r>
            <a:r>
              <a:rPr lang="en-US" altLang="ru-RU" dirty="0" err="1"/>
              <a:t>hwnd</a:t>
            </a:r>
            <a:r>
              <a:rPr lang="en-US" altLang="ru-RU" dirty="0"/>
              <a:t>, // </a:t>
            </a:r>
            <a:r>
              <a:rPr lang="ru-RU" altLang="ru-RU" dirty="0"/>
              <a:t>Окно, которому адресовано сообщение</a:t>
            </a:r>
            <a:br>
              <a:rPr lang="en-US" altLang="ru-RU" dirty="0"/>
            </a:br>
            <a:r>
              <a:rPr lang="en-US" altLang="ru-RU" dirty="0"/>
              <a:t>UINT </a:t>
            </a:r>
            <a:r>
              <a:rPr lang="en-US" altLang="ru-RU" dirty="0" err="1"/>
              <a:t>uMsg</a:t>
            </a:r>
            <a:r>
              <a:rPr lang="en-US" altLang="ru-RU" dirty="0"/>
              <a:t>, </a:t>
            </a:r>
            <a:r>
              <a:rPr lang="ru-RU" altLang="ru-RU" dirty="0"/>
              <a:t>   // Код сообщения</a:t>
            </a:r>
            <a:br>
              <a:rPr lang="en-US" altLang="ru-RU" dirty="0"/>
            </a:br>
            <a:r>
              <a:rPr lang="en-US" altLang="ru-RU" dirty="0"/>
              <a:t>WPARAM </a:t>
            </a:r>
            <a:r>
              <a:rPr lang="en-US" altLang="ru-RU" dirty="0" err="1"/>
              <a:t>wParam</a:t>
            </a:r>
            <a:r>
              <a:rPr lang="en-US" altLang="ru-RU" dirty="0"/>
              <a:t>, </a:t>
            </a:r>
            <a:r>
              <a:rPr lang="ru-RU" altLang="ru-RU" dirty="0"/>
              <a:t>// Параметр </a:t>
            </a:r>
            <a:r>
              <a:rPr lang="en-US" altLang="ru-RU" dirty="0" err="1"/>
              <a:t>wParam</a:t>
            </a:r>
            <a:br>
              <a:rPr lang="en-US" altLang="ru-RU" dirty="0"/>
            </a:br>
            <a:r>
              <a:rPr lang="en-US" altLang="ru-RU" dirty="0"/>
              <a:t>LPARAM </a:t>
            </a:r>
            <a:r>
              <a:rPr lang="en-US" altLang="ru-RU" dirty="0" err="1"/>
              <a:t>lParam</a:t>
            </a:r>
            <a:r>
              <a:rPr lang="en-US" altLang="ru-RU" dirty="0"/>
              <a:t>);   // </a:t>
            </a:r>
            <a:r>
              <a:rPr lang="ru-RU" altLang="ru-RU" dirty="0"/>
              <a:t>Параметр </a:t>
            </a:r>
            <a:r>
              <a:rPr lang="en-US" altLang="ru-RU" dirty="0" err="1"/>
              <a:t>lParam</a:t>
            </a:r>
            <a:endParaRPr lang="ru-RU" altLang="ru-RU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05CA1D76-0371-492A-AD18-F855CB173B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Оконная процедура по умолчанию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62044093-9489-4679-928B-A4C870D6E4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sz="2800" dirty="0"/>
              <a:t>Для многих оконных сообщений в системе предусмотрено поведение по умолчанию</a:t>
            </a:r>
          </a:p>
          <a:p>
            <a:pPr lvl="1" eaLnBrk="1" hangingPunct="1"/>
            <a:r>
              <a:rPr lang="ru-RU" altLang="ru-RU" dirty="0"/>
              <a:t>Перемещение окон</a:t>
            </a:r>
          </a:p>
          <a:p>
            <a:pPr lvl="1" eaLnBrk="1" hangingPunct="1"/>
            <a:r>
              <a:rPr lang="ru-RU" altLang="ru-RU" dirty="0"/>
              <a:t>Минимизация/максимизация</a:t>
            </a:r>
          </a:p>
          <a:p>
            <a:pPr lvl="1" eaLnBrk="1" hangingPunct="1"/>
            <a:r>
              <a:rPr lang="ru-RU" altLang="ru-RU" dirty="0"/>
              <a:t>Реакция на движения мыши</a:t>
            </a:r>
          </a:p>
          <a:p>
            <a:pPr eaLnBrk="1" hangingPunct="1"/>
            <a:r>
              <a:rPr lang="ru-RU" altLang="ru-RU" sz="2800" dirty="0"/>
              <a:t>Все сообщения, не обрабатываемые явно в оконной процедуре приложения, должны направляться в оконную процедуру по умолчанию</a:t>
            </a:r>
            <a:r>
              <a:rPr lang="en-US" altLang="ru-RU" sz="2800" dirty="0"/>
              <a:t> </a:t>
            </a:r>
            <a:r>
              <a:rPr lang="ru-RU" altLang="ru-RU" sz="2800" dirty="0"/>
              <a:t>при помощи вызова функции</a:t>
            </a:r>
          </a:p>
          <a:p>
            <a:pPr lvl="1"/>
            <a:r>
              <a:rPr lang="en-US" altLang="ru-RU" b="1" dirty="0" err="1"/>
              <a:t>DefWindowProc</a:t>
            </a:r>
            <a:r>
              <a:rPr lang="en-US" altLang="ru-RU" dirty="0"/>
              <a:t>(</a:t>
            </a:r>
            <a:r>
              <a:rPr lang="ru-RU" altLang="ru-RU" dirty="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1A5BEF08-684A-4A6B-B16F-DDEBEA02C1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ru-RU" sz="4800" dirty="0"/>
              <a:t>Пример простейшей оконной процедуры главного окна приложения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447ABE-A7C7-4414-9FC8-A50687FC9ECD}"/>
              </a:ext>
            </a:extLst>
          </p:cNvPr>
          <p:cNvSpPr txBox="1"/>
          <p:nvPr/>
        </p:nvSpPr>
        <p:spPr>
          <a:xfrm>
            <a:off x="1559497" y="1858803"/>
            <a:ext cx="9000999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LRESULT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CALLBACK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WindowProc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UINT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uMsg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{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switch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uMsg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{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WM_DESTROY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: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ru-RU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Помещаем сообщение WM_QUIT в очередь сообщений потока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PostQuitMessage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(0);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break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: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6F008A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DefWindowProc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uMsg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lParam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}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ru-RU" sz="1600" dirty="0" err="1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0;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}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2F877-60A1-ADE8-C7E6-DF4056EBC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Вспомним цикл выборки сообщений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98F603-F381-C386-3E0B-C41DCC00CC18}"/>
              </a:ext>
            </a:extLst>
          </p:cNvPr>
          <p:cNvSpPr txBox="1"/>
          <p:nvPr/>
        </p:nvSpPr>
        <p:spPr>
          <a:xfrm>
            <a:off x="838200" y="1556792"/>
            <a:ext cx="8305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;</a:t>
            </a:r>
            <a:endParaRPr lang="ru-RU" altLang="ru-RU" b="1" dirty="0"/>
          </a:p>
          <a:p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BOOL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res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;</a:t>
            </a:r>
            <a:endParaRPr lang="ru-RU" altLang="ru-RU" b="1" dirty="0"/>
          </a:p>
          <a:p>
            <a:r>
              <a:rPr lang="en-US" altLang="ru-RU" b="1" dirty="0">
                <a:solidFill>
                  <a:srgbClr val="0000FF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while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((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res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=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GetMessage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(&amp;</a:t>
            </a:r>
            <a:r>
              <a:rPr lang="en-US" altLang="ru-RU" b="1" dirty="0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msg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, </a:t>
            </a:r>
            <a:r>
              <a:rPr lang="en-US" altLang="ru-RU" b="1" dirty="0" err="1">
                <a:solidFill>
                  <a:srgbClr val="010001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nullptr</a:t>
            </a:r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, 0, 0)) != </a:t>
            </a:r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0)</a:t>
            </a:r>
            <a:endParaRPr lang="ru-RU" altLang="ru-RU" b="1" dirty="0"/>
          </a:p>
          <a:p>
            <a:r>
              <a:rPr lang="ru-RU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{</a:t>
            </a:r>
            <a:endParaRPr lang="en-US" altLang="ru-RU" b="1" dirty="0">
              <a:latin typeface="Courier New" panose="02070309020205020404" pitchFamily="49" charset="0"/>
              <a:cs typeface="Calibri" panose="020F0502020204030204" pitchFamily="34" charset="0"/>
            </a:endParaRPr>
          </a:p>
          <a:p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    …</a:t>
            </a:r>
          </a:p>
          <a:p>
            <a:r>
              <a:rPr lang="en-US" altLang="ru-RU" b="1" dirty="0">
                <a:latin typeface="Courier New" panose="02070309020205020404" pitchFamily="49" charset="0"/>
                <a:cs typeface="Calibri" panose="020F0502020204030204" pitchFamily="34" charset="0"/>
              </a:rPr>
              <a:t>}</a:t>
            </a:r>
            <a:endParaRPr lang="ru-RU" altLang="ru-RU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663C3C-EF13-9F39-8B4A-2AE918BD0DDE}"/>
              </a:ext>
            </a:extLst>
          </p:cNvPr>
          <p:cNvSpPr txBox="1"/>
          <p:nvPr/>
        </p:nvSpPr>
        <p:spPr>
          <a:xfrm>
            <a:off x="838199" y="3933056"/>
            <a:ext cx="8831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linkClick r:id="rId2"/>
              </a:rPr>
              <a:t>GetMessage</a:t>
            </a:r>
            <a:endParaRPr lang="en-US" b="1" dirty="0"/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If the function retrieves a message other than 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  <a:hlinkClick r:id="rId3"/>
              </a:rPr>
              <a:t>WM_QUIT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, the return value is nonzero.</a:t>
            </a:r>
          </a:p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If the function retrieves the 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  <a:hlinkClick r:id="rId3"/>
              </a:rPr>
              <a:t>WM_QUIT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message, the return value is zero.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01011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C7AD98A0-65E5-4712-870C-B85D6B5492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Перегрузка (</a:t>
            </a:r>
            <a:r>
              <a:rPr lang="en-US" altLang="ru-RU"/>
              <a:t>Subclassing)</a:t>
            </a:r>
            <a:r>
              <a:rPr lang="ru-RU" altLang="ru-RU"/>
              <a:t> оконной процедуры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FBCDCAB6-7A27-4E97-BAFB-BFA0A5054D2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sz="2800" dirty="0"/>
              <a:t>В информации об окне система хранит адрес его оконной процедуры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 sz="2800" dirty="0"/>
              <a:t>При посылке сообщения окну система вызывает оконную процедуру конкретного окна</a:t>
            </a:r>
          </a:p>
          <a:p>
            <a:pPr eaLnBrk="1" hangingPunct="1">
              <a:lnSpc>
                <a:spcPct val="90000"/>
              </a:lnSpc>
            </a:pPr>
            <a:r>
              <a:rPr lang="en-US" altLang="ru-RU" sz="2800" b="1" dirty="0"/>
              <a:t>Subclassing</a:t>
            </a:r>
            <a:r>
              <a:rPr lang="en-US" altLang="ru-RU" sz="2800" dirty="0"/>
              <a:t> </a:t>
            </a:r>
            <a:r>
              <a:rPr lang="ru-RU" altLang="ru-RU" sz="2800" dirty="0"/>
              <a:t>– технология, позволяющая перехватывать и обрабатывать сообщения в обход оригинальной оконной процедуры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6A46E8F4-E977-444F-943B-4612EBBC4F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Принцип </a:t>
            </a:r>
            <a:r>
              <a:rPr lang="en-US" altLang="ru-RU"/>
              <a:t>SubClassing’</a:t>
            </a:r>
            <a:r>
              <a:rPr lang="ru-RU" altLang="ru-RU"/>
              <a:t>а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D497871-F70A-4C53-A65A-6EF98DD318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sz="2400" dirty="0"/>
              <a:t>Приложение подменяет адрес оконной процедуры окна или оконного класса на адрес собственной оконной процедуры подкласса (</a:t>
            </a:r>
            <a:r>
              <a:rPr lang="en-US" altLang="ru-RU" sz="2400" dirty="0"/>
              <a:t>subclass procedure)</a:t>
            </a:r>
            <a:endParaRPr lang="ru-RU" altLang="ru-RU" sz="2400" dirty="0"/>
          </a:p>
          <a:p>
            <a:pPr eaLnBrk="1" hangingPunct="1">
              <a:lnSpc>
                <a:spcPct val="90000"/>
              </a:lnSpc>
            </a:pPr>
            <a:r>
              <a:rPr lang="ru-RU" altLang="ru-RU" sz="2400" dirty="0"/>
              <a:t>Новая оконная процедура может: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sz="2000" dirty="0"/>
              <a:t>Передать в оригинальную оконную процедуру без изменения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sz="2000" dirty="0"/>
              <a:t>Изменить сообщение и передать оригинальную оконную процедуру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sz="2000" dirty="0"/>
              <a:t>Обработать сообщение самостоятельно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sz="2000" dirty="0"/>
              <a:t>Похоже на паттерн «декоратор»</a:t>
            </a:r>
          </a:p>
          <a:p>
            <a:pPr eaLnBrk="1" hangingPunct="1">
              <a:lnSpc>
                <a:spcPct val="90000"/>
              </a:lnSpc>
            </a:pPr>
            <a:r>
              <a:rPr lang="en-US" altLang="ru-RU" sz="2400" dirty="0"/>
              <a:t>Subclassing </a:t>
            </a:r>
            <a:r>
              <a:rPr lang="ru-RU" altLang="ru-RU" sz="2400" dirty="0"/>
              <a:t>возможет лишь в рамках одного процесса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ru-RU" altLang="ru-RU" sz="2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2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2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EE81D3CE-0E55-419C-A0BC-57891DEDAF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>
            <a:miter lim="800000"/>
            <a:headEnd/>
            <a:tailEnd/>
          </a:ln>
        </p:spPr>
        <p:txBody>
          <a:bodyPr>
            <a:normAutofit/>
          </a:bodyPr>
          <a:lstStyle/>
          <a:p>
            <a:r>
              <a:rPr lang="ru-RU"/>
              <a:t>Простейшее приложение </a:t>
            </a:r>
            <a:r>
              <a:rPr lang="en-US"/>
              <a:t>Windows</a:t>
            </a:r>
            <a:endParaRPr lang="ru-RU"/>
          </a:p>
        </p:txBody>
      </p:sp>
      <p:sp>
        <p:nvSpPr>
          <p:cNvPr id="8195" name="Rectangle 4">
            <a:extLst>
              <a:ext uri="{FF2B5EF4-FFF2-40B4-BE49-F238E27FC236}">
                <a16:creationId xmlns:a16="http://schemas.microsoft.com/office/drawing/2014/main" id="{F66CBCC0-0386-4A38-9B60-47AC023B9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1" y="1941514"/>
            <a:ext cx="7777163" cy="298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4132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defTabSz="44132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defTabSz="44132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defTabSz="44132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defTabSz="441325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defTabSz="441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defTabSz="441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defTabSz="441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defTabSz="4413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sz="2000" b="1" dirty="0" err="1">
                <a:latin typeface="Courier New" panose="02070309020205020404" pitchFamily="49" charset="0"/>
              </a:rPr>
              <a:t>int</a:t>
            </a:r>
            <a:r>
              <a:rPr lang="ru-RU" altLang="ru-RU" sz="2000" b="1" dirty="0">
                <a:latin typeface="Courier New" panose="02070309020205020404" pitchFamily="49" charset="0"/>
              </a:rPr>
              <a:t> APIENTRY 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WinMain</a:t>
            </a:r>
            <a:r>
              <a:rPr lang="ru-RU" altLang="ru-RU" sz="2000" b="1" dirty="0">
                <a:latin typeface="Courier New" panose="02070309020205020404" pitchFamily="49" charset="0"/>
              </a:rPr>
              <a:t>(HINSTANCE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hInstance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HINSTANCE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hPrevInstance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LPSTR    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lpCmdLine</a:t>
            </a:r>
            <a:r>
              <a:rPr lang="ru-RU" altLang="ru-RU" sz="2000" b="1" dirty="0">
                <a:latin typeface="Courier New" panose="02070309020205020404" pitchFamily="49" charset="0"/>
              </a:rPr>
              <a:t>*/,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                     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int</a:t>
            </a:r>
            <a:r>
              <a:rPr lang="ru-RU" altLang="ru-RU" sz="2000" b="1" dirty="0">
                <a:latin typeface="Courier New" panose="02070309020205020404" pitchFamily="49" charset="0"/>
              </a:rPr>
              <a:t>       /*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nCmdShow</a:t>
            </a:r>
            <a:r>
              <a:rPr lang="ru-RU" altLang="ru-RU" sz="2000" b="1" dirty="0">
                <a:latin typeface="Courier New" panose="02070309020205020404" pitchFamily="49" charset="0"/>
              </a:rPr>
              <a:t>*/)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{</a:t>
            </a:r>
            <a:endParaRPr lang="en-US" altLang="ru-RU" sz="2000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sz="2000" b="1" i="1" dirty="0">
                <a:latin typeface="Courier New" panose="02070309020205020404" pitchFamily="49" charset="0"/>
              </a:rPr>
              <a:t>	// </a:t>
            </a:r>
            <a:r>
              <a:rPr lang="ru-RU" altLang="ru-RU" sz="2000" b="1" i="1" dirty="0">
                <a:latin typeface="Courier New" panose="02070309020205020404" pitchFamily="49" charset="0"/>
              </a:rPr>
              <a:t>возвращаемся в операционную систему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	</a:t>
            </a:r>
            <a:r>
              <a:rPr lang="ru-RU" altLang="ru-RU" sz="2000" b="1" dirty="0" err="1">
                <a:latin typeface="Courier New" panose="02070309020205020404" pitchFamily="49" charset="0"/>
              </a:rPr>
              <a:t>return</a:t>
            </a:r>
            <a:r>
              <a:rPr lang="ru-RU" altLang="ru-RU" sz="2000" b="1" dirty="0">
                <a:latin typeface="Courier New" panose="02070309020205020404" pitchFamily="49" charset="0"/>
              </a:rPr>
              <a:t> 0;</a:t>
            </a:r>
          </a:p>
          <a:p>
            <a:pPr eaLnBrk="1" hangingPunct="1"/>
            <a:r>
              <a:rPr lang="ru-RU" altLang="ru-RU" sz="2000" b="1" dirty="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spcBef>
                <a:spcPct val="50000"/>
              </a:spcBef>
            </a:pPr>
            <a:endParaRPr lang="ru-RU" altLang="ru-RU" sz="2000" b="1" dirty="0">
              <a:latin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5F5D-6742-430B-48B1-C41762B96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работает</a:t>
            </a:r>
            <a:r>
              <a:rPr lang="en-US" dirty="0"/>
              <a:t> Subclassing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8076EE-3179-65CF-F498-937B4316B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Установить адрес новой оконной процедуры</a:t>
            </a:r>
            <a:endParaRPr lang="en-US" dirty="0"/>
          </a:p>
          <a:p>
            <a:pPr lvl="1"/>
            <a:r>
              <a:rPr lang="en-US" dirty="0" err="1"/>
              <a:t>SetWindowLongPtr</a:t>
            </a:r>
            <a:r>
              <a:rPr lang="en-US" dirty="0"/>
              <a:t>(</a:t>
            </a:r>
            <a:r>
              <a:rPr lang="en-US" dirty="0" err="1"/>
              <a:t>hWnd</a:t>
            </a:r>
            <a:r>
              <a:rPr lang="en-US" dirty="0"/>
              <a:t>, </a:t>
            </a:r>
            <a:r>
              <a:rPr lang="en-US" b="1" dirty="0"/>
              <a:t>GWLP_WNDPROC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reinterpret_cast</a:t>
            </a:r>
            <a:r>
              <a:rPr lang="en-US" dirty="0"/>
              <a:t>&lt;LONG_PTR&gt;(&amp;</a:t>
            </a:r>
            <a:r>
              <a:rPr lang="en-US" dirty="0" err="1"/>
              <a:t>NewWindowProc</a:t>
            </a:r>
            <a:r>
              <a:rPr lang="en-US" dirty="0"/>
              <a:t>));</a:t>
            </a:r>
            <a:endParaRPr lang="ru-RU" dirty="0"/>
          </a:p>
          <a:p>
            <a:r>
              <a:rPr lang="ru-RU" dirty="0"/>
              <a:t>Получить адрес оконной процедуры окна:</a:t>
            </a:r>
          </a:p>
          <a:p>
            <a:pPr lvl="1"/>
            <a:r>
              <a:rPr lang="en-US" dirty="0"/>
              <a:t>auto </a:t>
            </a:r>
            <a:r>
              <a:rPr lang="en-US" dirty="0" err="1"/>
              <a:t>oldProc</a:t>
            </a:r>
            <a:r>
              <a:rPr lang="en-US" dirty="0"/>
              <a:t> = </a:t>
            </a:r>
            <a:r>
              <a:rPr lang="en-US" dirty="0" err="1"/>
              <a:t>reinterpret_cast</a:t>
            </a:r>
            <a:r>
              <a:rPr lang="en-US" dirty="0"/>
              <a:t>&lt;WNDPROC&gt;(</a:t>
            </a:r>
            <a:r>
              <a:rPr lang="en-US" dirty="0" err="1"/>
              <a:t>GetWindowLongPtr</a:t>
            </a:r>
            <a:r>
              <a:rPr lang="en-US" dirty="0"/>
              <a:t>(</a:t>
            </a:r>
            <a:r>
              <a:rPr lang="en-US" dirty="0" err="1"/>
              <a:t>hWnd</a:t>
            </a:r>
            <a:r>
              <a:rPr lang="en-US" dirty="0"/>
              <a:t>, </a:t>
            </a:r>
            <a:r>
              <a:rPr lang="en-US" b="1" dirty="0"/>
              <a:t>GWLP_WNDPROC</a:t>
            </a:r>
            <a:r>
              <a:rPr lang="en-US" dirty="0"/>
              <a:t>));</a:t>
            </a:r>
          </a:p>
          <a:p>
            <a:r>
              <a:rPr lang="ru-RU" dirty="0"/>
              <a:t>Вызывать предыдущую оконную процедуру:</a:t>
            </a:r>
          </a:p>
          <a:p>
            <a:pPr lvl="1"/>
            <a:r>
              <a:rPr lang="en-US" dirty="0" err="1"/>
              <a:t>CallWindowProc</a:t>
            </a:r>
            <a:r>
              <a:rPr lang="en-US" dirty="0"/>
              <a:t>(</a:t>
            </a:r>
            <a:r>
              <a:rPr lang="en-US" dirty="0" err="1"/>
              <a:t>wndProc</a:t>
            </a:r>
            <a:r>
              <a:rPr lang="en-US" dirty="0"/>
              <a:t>, </a:t>
            </a:r>
            <a:r>
              <a:rPr lang="en-US" dirty="0" err="1"/>
              <a:t>hWnd</a:t>
            </a:r>
            <a:r>
              <a:rPr lang="en-US" dirty="0"/>
              <a:t>, msg, </a:t>
            </a:r>
            <a:r>
              <a:rPr lang="en-US" dirty="0" err="1"/>
              <a:t>wParam</a:t>
            </a:r>
            <a:r>
              <a:rPr lang="en-US" dirty="0"/>
              <a:t>, </a:t>
            </a:r>
            <a:r>
              <a:rPr lang="en-US" dirty="0" err="1"/>
              <a:t>lParam</a:t>
            </a:r>
            <a:r>
              <a:rPr lang="en-US" dirty="0"/>
              <a:t>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75498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FB26A28-79DE-488C-B8F5-201572097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 </a:t>
            </a:r>
            <a:r>
              <a:rPr lang="ru-RU" dirty="0" err="1"/>
              <a:t>сабклассинга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DCF3376-155B-49AE-81B7-AB8DA0EB2780}"/>
              </a:ext>
            </a:extLst>
          </p:cNvPr>
          <p:cNvSpPr/>
          <p:nvPr/>
        </p:nvSpPr>
        <p:spPr>
          <a:xfrm>
            <a:off x="6312024" y="3140968"/>
            <a:ext cx="26642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OriginalWindowProc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135D116-2F96-4146-B1FA-35DC427F059E}"/>
              </a:ext>
            </a:extLst>
          </p:cNvPr>
          <p:cNvSpPr/>
          <p:nvPr/>
        </p:nvSpPr>
        <p:spPr>
          <a:xfrm>
            <a:off x="2099556" y="3130062"/>
            <a:ext cx="223224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Window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838B71C-C3D6-401F-85CD-071513918DBA}"/>
              </a:ext>
            </a:extLst>
          </p:cNvPr>
          <p:cNvSpPr/>
          <p:nvPr/>
        </p:nvSpPr>
        <p:spPr>
          <a:xfrm>
            <a:off x="6312024" y="5072826"/>
            <a:ext cx="26642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CustomWindowProc</a:t>
            </a:r>
            <a:endParaRPr lang="ru-RU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30536C1C-C780-4631-86CE-2F24767BEB6D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>
            <a:off x="3215680" y="3850142"/>
            <a:ext cx="3096344" cy="1582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6D0B2BF4-8DDD-4E99-B82B-21B11D65CC76}"/>
              </a:ext>
            </a:extLst>
          </p:cNvPr>
          <p:cNvCxnSpPr>
            <a:stCxn id="7" idx="0"/>
            <a:endCxn id="5" idx="2"/>
          </p:cNvCxnSpPr>
          <p:nvPr/>
        </p:nvCxnSpPr>
        <p:spPr>
          <a:xfrm flipV="1">
            <a:off x="7644172" y="3861048"/>
            <a:ext cx="0" cy="1211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7F5A99BB-3801-4F03-AE84-B38AC3EA80CE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4331804" y="3490102"/>
            <a:ext cx="1980220" cy="10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85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92C66529-6BEB-47B5-B0CB-EE937E8F6C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Виды </a:t>
            </a:r>
            <a:r>
              <a:rPr lang="en-US" altLang="ru-RU"/>
              <a:t>Subclassing’</a:t>
            </a:r>
            <a:r>
              <a:rPr lang="ru-RU" altLang="ru-RU"/>
              <a:t>а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848728CF-93AB-4BB0-AF00-C0C52E3790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ru-RU" dirty="0"/>
              <a:t>Instance subclassing</a:t>
            </a:r>
          </a:p>
          <a:p>
            <a:pPr lvl="1" eaLnBrk="1" hangingPunct="1"/>
            <a:r>
              <a:rPr lang="ru-RU" altLang="ru-RU" dirty="0"/>
              <a:t>У созданного окна заменяется адрес оконной процедуры</a:t>
            </a:r>
          </a:p>
          <a:p>
            <a:pPr eaLnBrk="1" hangingPunct="1"/>
            <a:r>
              <a:rPr lang="en-US" altLang="ru-RU" dirty="0"/>
              <a:t>Global Subclassing</a:t>
            </a:r>
          </a:p>
          <a:p>
            <a:pPr lvl="1" eaLnBrk="1" hangingPunct="1"/>
            <a:r>
              <a:rPr lang="ru-RU" altLang="ru-RU" dirty="0"/>
              <a:t>Подменяется адрес оконной процедуры целого класса окон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717C49A0-8182-4527-935B-70782521E3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ru-RU" dirty="0" err="1"/>
              <a:t>Superclassing</a:t>
            </a:r>
            <a:endParaRPr lang="ru-RU" altLang="ru-RU" dirty="0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4ED9A5C9-A45F-4CCC-8F6B-24D4AD39A3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Это технология, позволяющая создать новый класс окна с базовой функциональностью существующего класса + добавить собственную функциональность</a:t>
            </a:r>
          </a:p>
          <a:p>
            <a:pPr lvl="1" eaLnBrk="1" hangingPunct="1"/>
            <a:r>
              <a:rPr lang="ru-RU" altLang="ru-RU" dirty="0"/>
              <a:t>Часто применятся для расширения функционала существующих стандартных элементов управления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00B0B8-9B0E-4D7B-B927-7F405341956E}"/>
              </a:ext>
            </a:extLst>
          </p:cNvPr>
          <p:cNvSpPr txBox="1"/>
          <p:nvPr/>
        </p:nvSpPr>
        <p:spPr>
          <a:xfrm>
            <a:off x="1981200" y="2060849"/>
            <a:ext cx="83058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WINAPI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WinMain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HINSTANCE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/*</a:t>
            </a:r>
            <a:r>
              <a:rPr lang="en-US" sz="1600" dirty="0" err="1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hPrevInstance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*/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LPSTR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/*</a:t>
            </a:r>
            <a:r>
              <a:rPr lang="en-US" sz="1600" dirty="0" err="1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lpCmdLine</a:t>
            </a:r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*/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nCmdShow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{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(!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RegisterWndClass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))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{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1;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}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HWND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CreateMainWindow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hInstance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ru-RU" sz="1600" dirty="0" err="1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if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(!</a:t>
            </a:r>
            <a:r>
              <a:rPr lang="ru-RU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{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  </a:t>
            </a:r>
            <a:r>
              <a:rPr lang="ru-RU" sz="1600" dirty="0" err="1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1;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}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ru-RU" sz="1600" dirty="0">
                <a:solidFill>
                  <a:srgbClr val="008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// Показываем главное окно приложения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ShowWindow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nCmdShow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UpdateWindow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hMainWindow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 </a:t>
            </a:r>
            <a:r>
              <a:rPr lang="ru-RU" sz="1600" dirty="0" err="1">
                <a:solidFill>
                  <a:srgbClr val="0000FF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return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MainLoop</a:t>
            </a: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();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latin typeface="Cascadia Mono" panose="020B0609020000020004" pitchFamily="49" charset="0"/>
                <a:ea typeface="Calibri" panose="020F0502020204030204" pitchFamily="34" charset="0"/>
                <a:cs typeface="Cascadia Mono" panose="020B0609020000020004" pitchFamily="49" charset="0"/>
              </a:rPr>
              <a:t>}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3D1D346-0280-497C-85F8-6B923FF15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Собираем всё вместе</a:t>
            </a:r>
          </a:p>
        </p:txBody>
      </p:sp>
    </p:spTree>
    <p:extLst>
      <p:ext uri="{BB962C8B-B14F-4D97-AF65-F5344CB8AC3E}">
        <p14:creationId xmlns:p14="http://schemas.microsoft.com/office/powerpoint/2010/main" val="66892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CA0D906-3294-401C-A16D-3230A6C9C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914F17D-2056-4084-B241-E903C7D4C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672" y="1869398"/>
            <a:ext cx="5904656" cy="4632678"/>
          </a:xfrm>
        </p:spPr>
      </p:pic>
    </p:spTree>
    <p:extLst>
      <p:ext uri="{BB962C8B-B14F-4D97-AF65-F5344CB8AC3E}">
        <p14:creationId xmlns:p14="http://schemas.microsoft.com/office/powerpoint/2010/main" val="41820037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4B3786-7641-A52C-0F37-02BEFA1F9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связать экземпляр </a:t>
            </a:r>
            <a:r>
              <a:rPr lang="en-US" dirty="0"/>
              <a:t>C++ </a:t>
            </a:r>
            <a:r>
              <a:rPr lang="ru-RU" dirty="0"/>
              <a:t>класса</a:t>
            </a:r>
            <a:r>
              <a:rPr lang="en-US" dirty="0"/>
              <a:t> </a:t>
            </a:r>
            <a:r>
              <a:rPr lang="ru-RU" dirty="0"/>
              <a:t>с окном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E467B4-00B9-3CF7-6FB2-4CB87093D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Создав окно, сохранить адрес экземпляра в данных окна, используя </a:t>
            </a:r>
            <a:r>
              <a:rPr lang="en-US" dirty="0" err="1"/>
              <a:t>SetWindowLongPtr</a:t>
            </a:r>
            <a:r>
              <a:rPr lang="en-US" dirty="0"/>
              <a:t>(</a:t>
            </a:r>
            <a:r>
              <a:rPr lang="en-US" dirty="0" err="1"/>
              <a:t>hWnd</a:t>
            </a:r>
            <a:r>
              <a:rPr lang="en-US" dirty="0"/>
              <a:t>, </a:t>
            </a:r>
            <a:r>
              <a:rPr lang="en-US" b="1" dirty="0"/>
              <a:t>GWLP_USERDATA</a:t>
            </a:r>
            <a:r>
              <a:rPr lang="en-US" dirty="0"/>
              <a:t>, </a:t>
            </a:r>
            <a:r>
              <a:rPr lang="en-US" dirty="0" err="1"/>
              <a:t>addr</a:t>
            </a:r>
            <a:r>
              <a:rPr lang="ru-RU" dirty="0"/>
              <a:t>)</a:t>
            </a:r>
            <a:endParaRPr lang="en-US" dirty="0"/>
          </a:p>
          <a:p>
            <a:r>
              <a:rPr lang="ru-RU" dirty="0"/>
              <a:t>Сделать оконную процедуру статическим методом класса</a:t>
            </a:r>
          </a:p>
          <a:p>
            <a:pPr lvl="1"/>
            <a:r>
              <a:rPr lang="ru-RU" dirty="0"/>
              <a:t>Статические методы могут конвертироваться указатели на функции</a:t>
            </a:r>
          </a:p>
          <a:p>
            <a:r>
              <a:rPr lang="ru-RU" dirty="0"/>
              <a:t>В оконной процедуре извлечь адрес окна функцией </a:t>
            </a:r>
            <a:r>
              <a:rPr lang="en-US" dirty="0" err="1"/>
              <a:t>GetWindowLongPtr</a:t>
            </a:r>
            <a:r>
              <a:rPr lang="en-US" dirty="0"/>
              <a:t>(</a:t>
            </a:r>
            <a:r>
              <a:rPr lang="en-US" dirty="0" err="1"/>
              <a:t>hWnd</a:t>
            </a:r>
            <a:r>
              <a:rPr lang="en-US" dirty="0"/>
              <a:t>, GWLP_USERDATA) </a:t>
            </a:r>
            <a:r>
              <a:rPr lang="ru-RU" dirty="0"/>
              <a:t>и преобразовать его к указателю на нужный класс</a:t>
            </a:r>
          </a:p>
          <a:p>
            <a:r>
              <a:rPr lang="ru-RU" dirty="0"/>
              <a:t>Вызвать метод класса</a:t>
            </a:r>
          </a:p>
        </p:txBody>
      </p:sp>
    </p:spTree>
    <p:extLst>
      <p:ext uri="{BB962C8B-B14F-4D97-AF65-F5344CB8AC3E}">
        <p14:creationId xmlns:p14="http://schemas.microsoft.com/office/powerpoint/2010/main" val="40394559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6C4C5D-76A0-7F71-8055-7BE7F3A9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связать </a:t>
            </a:r>
            <a:r>
              <a:rPr lang="en-US" dirty="0"/>
              <a:t>C++ </a:t>
            </a:r>
            <a:r>
              <a:rPr lang="ru-RU" dirty="0"/>
              <a:t>класс с окном (простой способ)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1F34B7-91C9-DCBF-F90F-03B20791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Использовать </a:t>
            </a:r>
            <a:r>
              <a:rPr lang="en-US" dirty="0"/>
              <a:t>UI-</a:t>
            </a:r>
            <a:r>
              <a:rPr lang="ru-RU" dirty="0"/>
              <a:t>библиотеку или фреймворк</a:t>
            </a:r>
          </a:p>
          <a:p>
            <a:pPr lvl="1"/>
            <a:r>
              <a:rPr lang="en-US" dirty="0"/>
              <a:t>WTL</a:t>
            </a:r>
          </a:p>
          <a:p>
            <a:pPr lvl="1"/>
            <a:r>
              <a:rPr lang="en-US" dirty="0"/>
              <a:t>MFC</a:t>
            </a:r>
          </a:p>
          <a:p>
            <a:pPr lvl="1"/>
            <a:r>
              <a:rPr lang="en-US" dirty="0" err="1"/>
              <a:t>wxWidgets</a:t>
            </a:r>
            <a:endParaRPr lang="en-US" dirty="0"/>
          </a:p>
          <a:p>
            <a:pPr lvl="1"/>
            <a:r>
              <a:rPr lang="en-US" dirty="0"/>
              <a:t>Qt</a:t>
            </a:r>
          </a:p>
          <a:p>
            <a:pPr lvl="1"/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3276233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6542156-D777-4423-83D0-D4D3AFE1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ln>
            <a:miter lim="800000"/>
            <a:headEnd/>
            <a:tailEnd/>
          </a:ln>
        </p:spPr>
        <p:txBody>
          <a:bodyPr/>
          <a:lstStyle/>
          <a:p>
            <a:r>
              <a:rPr lang="ru-RU"/>
              <a:t>Часто используемые сообщения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892C9E-B2E7-19D8-644C-86CEC750E5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7C70A711-C30D-449B-A4A2-C3B410A677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WM_CREATE</a:t>
            </a:r>
            <a:endParaRPr lang="ru-RU" altLang="ru-RU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875B479E-7289-4EAB-B610-1D9C68BF2B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Уведомление о создании экземпляра окна.</a:t>
            </a:r>
          </a:p>
          <a:p>
            <a:pPr eaLnBrk="1" hangingPunct="1"/>
            <a:r>
              <a:rPr lang="ru-RU" altLang="ru-RU" dirty="0"/>
              <a:t>Вызывается в ходе создания окна при помощи </a:t>
            </a:r>
            <a:r>
              <a:rPr lang="en-US" altLang="ru-RU" dirty="0" err="1"/>
              <a:t>CreateWindowEx</a:t>
            </a:r>
            <a:r>
              <a:rPr lang="ru-RU" altLang="ru-RU" dirty="0"/>
              <a:t>()</a:t>
            </a:r>
            <a:endParaRPr lang="en-US" altLang="ru-RU" dirty="0"/>
          </a:p>
          <a:p>
            <a:pPr eaLnBrk="1" hangingPunct="1"/>
            <a:r>
              <a:rPr lang="ru-RU" altLang="ru-RU" dirty="0"/>
              <a:t>В обработчике сообщения можно выполнить дополнительную инициализацию окна</a:t>
            </a:r>
          </a:p>
          <a:p>
            <a:pPr lvl="1" eaLnBrk="1" hangingPunct="1"/>
            <a:endParaRPr lang="ru-RU" alt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8E054-0C34-4DC2-8B5D-7ADAB8EE3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WinMain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DF9BEC-15AB-4FEE-9629-E7745FFD9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Параметры</a:t>
            </a:r>
          </a:p>
          <a:p>
            <a:pPr lvl="1"/>
            <a:r>
              <a:rPr lang="en-US" dirty="0" err="1"/>
              <a:t>hInstance</a:t>
            </a:r>
            <a:r>
              <a:rPr lang="en-US" dirty="0"/>
              <a:t> – </a:t>
            </a:r>
            <a:r>
              <a:rPr lang="ru-RU" dirty="0"/>
              <a:t>дескриптор экземпляра приложения</a:t>
            </a:r>
          </a:p>
          <a:p>
            <a:pPr lvl="2"/>
            <a:r>
              <a:rPr lang="ru-RU" dirty="0"/>
              <a:t>Используется для загрузки ресурсов приложения, создания окон</a:t>
            </a:r>
          </a:p>
          <a:p>
            <a:pPr lvl="1"/>
            <a:r>
              <a:rPr lang="en-US" dirty="0" err="1"/>
              <a:t>hPrevInstance</a:t>
            </a:r>
            <a:r>
              <a:rPr lang="en-US" dirty="0"/>
              <a:t> – </a:t>
            </a:r>
            <a:r>
              <a:rPr lang="ru-RU" dirty="0"/>
              <a:t>не используется</a:t>
            </a:r>
          </a:p>
          <a:p>
            <a:pPr lvl="1"/>
            <a:r>
              <a:rPr lang="en-US" dirty="0" err="1"/>
              <a:t>lpCmdLine</a:t>
            </a:r>
            <a:r>
              <a:rPr lang="en-US" dirty="0"/>
              <a:t> –</a:t>
            </a:r>
            <a:r>
              <a:rPr lang="ru-RU" dirty="0"/>
              <a:t> параметры командной строки приложения</a:t>
            </a:r>
            <a:endParaRPr lang="en-US" dirty="0"/>
          </a:p>
          <a:p>
            <a:pPr lvl="2"/>
            <a:r>
              <a:rPr lang="ru-RU" dirty="0"/>
              <a:t>Можно использовать </a:t>
            </a:r>
            <a:r>
              <a:rPr lang="en-US" dirty="0">
                <a:latin typeface="Consolas" panose="020B0609020204030204" pitchFamily="49" charset="0"/>
              </a:rPr>
              <a:t>__</a:t>
            </a:r>
            <a:r>
              <a:rPr lang="en-US" dirty="0" err="1">
                <a:latin typeface="Consolas" panose="020B0609020204030204" pitchFamily="49" charset="0"/>
              </a:rPr>
              <a:t>argc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ru-RU" dirty="0"/>
              <a:t>и </a:t>
            </a:r>
            <a:r>
              <a:rPr lang="en-US" dirty="0">
                <a:latin typeface="Consolas" panose="020B0609020204030204" pitchFamily="49" charset="0"/>
              </a:rPr>
              <a:t>__</a:t>
            </a:r>
            <a:r>
              <a:rPr lang="en-US" dirty="0" err="1">
                <a:latin typeface="Consolas" panose="020B0609020204030204" pitchFamily="49" charset="0"/>
              </a:rPr>
              <a:t>argv</a:t>
            </a:r>
            <a:r>
              <a:rPr lang="en-US" dirty="0"/>
              <a:t>/</a:t>
            </a:r>
            <a:r>
              <a:rPr lang="en-US" dirty="0">
                <a:latin typeface="Consolas" panose="020B0609020204030204" pitchFamily="49" charset="0"/>
              </a:rPr>
              <a:t>__</a:t>
            </a:r>
            <a:r>
              <a:rPr lang="en-US" dirty="0" err="1">
                <a:latin typeface="Consolas" panose="020B0609020204030204" pitchFamily="49" charset="0"/>
              </a:rPr>
              <a:t>wargv</a:t>
            </a:r>
            <a:endParaRPr lang="ru-RU" dirty="0">
              <a:latin typeface="Consolas" panose="020B0609020204030204" pitchFamily="49" charset="0"/>
            </a:endParaRPr>
          </a:p>
          <a:p>
            <a:pPr lvl="1"/>
            <a:r>
              <a:rPr lang="en-US" dirty="0" err="1"/>
              <a:t>nCmdShow</a:t>
            </a:r>
            <a:r>
              <a:rPr lang="en-US" dirty="0"/>
              <a:t> – </a:t>
            </a:r>
            <a:r>
              <a:rPr lang="ru-RU" dirty="0"/>
              <a:t>режим отображения главного окна приложения</a:t>
            </a:r>
          </a:p>
          <a:p>
            <a:r>
              <a:rPr lang="ru-RU" dirty="0"/>
              <a:t>Функция возвращает код ошибки</a:t>
            </a:r>
          </a:p>
          <a:p>
            <a:pPr lvl="1"/>
            <a:r>
              <a:rPr lang="en-US" dirty="0"/>
              <a:t>0 – </a:t>
            </a:r>
            <a:r>
              <a:rPr lang="ru-RU" dirty="0"/>
              <a:t>успех, ненулевое значение – ошибка</a:t>
            </a:r>
          </a:p>
        </p:txBody>
      </p:sp>
    </p:spTree>
    <p:extLst>
      <p:ext uri="{BB962C8B-B14F-4D97-AF65-F5344CB8AC3E}">
        <p14:creationId xmlns:p14="http://schemas.microsoft.com/office/powerpoint/2010/main" val="10876449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20216CC1-A29D-48BB-9590-D8CCF193AE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WM_MOVE</a:t>
            </a:r>
            <a:endParaRPr lang="ru-RU" altLang="ru-RU"/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55302B6D-AE67-42BB-83F6-4587D41D06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Посылается окну </a:t>
            </a:r>
            <a:r>
              <a:rPr lang="ru-RU" altLang="ru-RU" b="1"/>
              <a:t>после</a:t>
            </a:r>
            <a:r>
              <a:rPr lang="ru-RU" altLang="ru-RU"/>
              <a:t> его перемещения</a:t>
            </a:r>
            <a:endParaRPr lang="en-US" altLang="ru-RU"/>
          </a:p>
          <a:p>
            <a:pPr eaLnBrk="1" hangingPunct="1"/>
            <a:r>
              <a:rPr lang="ru-RU" altLang="ru-RU"/>
              <a:t>Сообщение </a:t>
            </a:r>
            <a:r>
              <a:rPr lang="en-US" altLang="ru-RU" b="1"/>
              <a:t>WM_MOVING</a:t>
            </a:r>
            <a:r>
              <a:rPr lang="en-US" altLang="ru-RU"/>
              <a:t> </a:t>
            </a:r>
            <a:r>
              <a:rPr lang="ru-RU" altLang="ru-RU"/>
              <a:t>посылается окну во время его перемещения</a:t>
            </a:r>
          </a:p>
          <a:p>
            <a:pPr lvl="1" eaLnBrk="1" hangingPunct="1"/>
            <a:r>
              <a:rPr lang="ru-RU" altLang="ru-RU"/>
              <a:t>Приложение может изменить положение окна в обработчике данного сообщения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C402BFB3-A804-466F-867B-6D0F78074D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WM_SIZE</a:t>
            </a:r>
            <a:endParaRPr lang="ru-RU" altLang="ru-RU"/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180073E1-038E-4216-BB2C-17AAA18282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Посылается окну </a:t>
            </a:r>
            <a:r>
              <a:rPr lang="ru-RU" altLang="ru-RU" b="1"/>
              <a:t>после</a:t>
            </a:r>
            <a:r>
              <a:rPr lang="ru-RU" altLang="ru-RU"/>
              <a:t> изменения его размеров</a:t>
            </a:r>
          </a:p>
          <a:p>
            <a:pPr eaLnBrk="1" hangingPunct="1"/>
            <a:r>
              <a:rPr lang="ru-RU" altLang="ru-RU"/>
              <a:t>Сообщение </a:t>
            </a:r>
            <a:r>
              <a:rPr lang="en-US" altLang="ru-RU" b="1"/>
              <a:t>WM_SIZING</a:t>
            </a:r>
            <a:r>
              <a:rPr lang="en-US" altLang="ru-RU"/>
              <a:t> </a:t>
            </a:r>
            <a:r>
              <a:rPr lang="ru-RU" altLang="ru-RU"/>
              <a:t>посылается </a:t>
            </a:r>
            <a:r>
              <a:rPr lang="ru-RU" altLang="ru-RU" b="1"/>
              <a:t>во время</a:t>
            </a:r>
            <a:r>
              <a:rPr lang="ru-RU" altLang="ru-RU"/>
              <a:t> изменения размеров окна</a:t>
            </a:r>
          </a:p>
          <a:p>
            <a:pPr lvl="1" eaLnBrk="1" hangingPunct="1"/>
            <a:r>
              <a:rPr lang="ru-RU" altLang="ru-RU"/>
              <a:t>Приложение может изменить размеры и положение окна в обработчике данного сообщения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A9854D35-7F8B-4ED7-806C-CBDC519097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sz="4000"/>
              <a:t>Особенности графического вывода в многозадачной среде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D2FE1285-3BD5-4A9A-A72B-AA53A057C5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 dirty="0"/>
              <a:t>В многозадачных ОС одновременно могут работать несколько приложений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 dirty="0"/>
              <a:t>Приложения создают окна, которые используют общую площадь экрана монитора</a:t>
            </a:r>
            <a:r>
              <a:rPr lang="en-US" altLang="ru-RU" dirty="0"/>
              <a:t>, </a:t>
            </a:r>
            <a:r>
              <a:rPr lang="ru-RU" altLang="ru-RU" dirty="0"/>
              <a:t>перекрывая друг друга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7DE334D5-6102-42BC-BE4C-7A564B6A99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altLang="ru-RU"/>
              <a:t>Эта ситуация динамически изменяется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03327377-F117-4CF2-A72E-C86CAD33A4F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altLang="ru-RU" dirty="0"/>
              <a:t>Подобно тому, как на обычном столе человек может перекладывать бумажные документы с места на место, пользователь графической ОС может  переключаться между окнами, перемещать их по экрану</a:t>
            </a:r>
          </a:p>
          <a:p>
            <a:pPr lvl="1"/>
            <a:r>
              <a:rPr lang="ru-RU" altLang="ru-RU" dirty="0"/>
              <a:t>При этом ранее закрытые области экрана и окон должны своевременно показывать пользователю ранее скрытую часть информации</a:t>
            </a:r>
          </a:p>
          <a:p>
            <a:pPr lvl="1"/>
            <a:r>
              <a:rPr lang="ru-RU" altLang="ru-RU" dirty="0"/>
              <a:t>Такой подход позволяет обеспечить интуитивно понятное поведение графического интерфейса пользователя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>
            <a:extLst>
              <a:ext uri="{FF2B5EF4-FFF2-40B4-BE49-F238E27FC236}">
                <a16:creationId xmlns:a16="http://schemas.microsoft.com/office/drawing/2014/main" id="{B2A40023-BD6E-4C92-BA66-675DD9B05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43000"/>
            <a:ext cx="12192000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5235" name="Picture 3">
            <a:extLst>
              <a:ext uri="{FF2B5EF4-FFF2-40B4-BE49-F238E27FC236}">
                <a16:creationId xmlns:a16="http://schemas.microsoft.com/office/drawing/2014/main" id="{1B285597-5684-41CD-BD67-E41B8315D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113" y="1354139"/>
            <a:ext cx="2692400" cy="298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5236" name="Picture 4">
            <a:extLst>
              <a:ext uri="{FF2B5EF4-FFF2-40B4-BE49-F238E27FC236}">
                <a16:creationId xmlns:a16="http://schemas.microsoft.com/office/drawing/2014/main" id="{F2C20271-6F5B-4963-BFAA-9A5BA17FA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826" y="2419351"/>
            <a:ext cx="4125913" cy="326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5237" name="Picture 5">
            <a:extLst>
              <a:ext uri="{FF2B5EF4-FFF2-40B4-BE49-F238E27FC236}">
                <a16:creationId xmlns:a16="http://schemas.microsoft.com/office/drawing/2014/main" id="{4F93141E-7C6E-4EF6-A763-B25EC4E4E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113" y="1354139"/>
            <a:ext cx="2692400" cy="298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5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5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5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48148E-6 L -0.26545 -0.1958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81" y="-9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95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949AF4AC-509E-48EC-8CD6-9EEA8406B2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Роль операционной системы</a:t>
            </a:r>
            <a:r>
              <a:rPr lang="en-US" altLang="ru-RU"/>
              <a:t> Windows</a:t>
            </a:r>
            <a:endParaRPr lang="ru-RU" altLang="ru-RU"/>
          </a:p>
        </p:txBody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ACA13253-9313-4B67-81B7-06B1B67CBA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sz="2800"/>
              <a:t>ОС </a:t>
            </a:r>
            <a:r>
              <a:rPr lang="en-US" altLang="ru-RU" sz="2800"/>
              <a:t>Windows</a:t>
            </a:r>
            <a:r>
              <a:rPr lang="ru-RU" altLang="ru-RU" sz="2800"/>
              <a:t> хранит информацию обо всех окнах в системе</a:t>
            </a:r>
          </a:p>
          <a:p>
            <a:pPr lvl="1" eaLnBrk="1" hangingPunct="1"/>
            <a:r>
              <a:rPr lang="ru-RU" altLang="ru-RU"/>
              <a:t>Пользовательские приложения не имеют прямого доступа к этой информации</a:t>
            </a:r>
          </a:p>
          <a:p>
            <a:pPr lvl="1" eaLnBrk="1" hangingPunct="1"/>
            <a:r>
              <a:rPr lang="ru-RU" altLang="ru-RU"/>
              <a:t>Все операции над окнами возможны только через функции ОС, принимающие </a:t>
            </a:r>
            <a:r>
              <a:rPr lang="ru-RU" altLang="ru-RU" b="1"/>
              <a:t>дескриптор окна</a:t>
            </a:r>
          </a:p>
          <a:p>
            <a:pPr lvl="1" eaLnBrk="1" hangingPunct="1"/>
            <a:r>
              <a:rPr lang="en-US" altLang="ru-RU"/>
              <a:t>Windows </a:t>
            </a:r>
            <a:r>
              <a:rPr lang="ru-RU" altLang="ru-RU"/>
              <a:t>отслеживает изменения во взаимном положении окон, определяет области требующие перерисовки и уведомляет приложения посредством отсылки сообщений</a:t>
            </a:r>
            <a:endParaRPr lang="ru-RU" altLang="ru-RU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>
            <a:extLst>
              <a:ext uri="{FF2B5EF4-FFF2-40B4-BE49-F238E27FC236}">
                <a16:creationId xmlns:a16="http://schemas.microsoft.com/office/drawing/2014/main" id="{F615903E-6102-4F49-9E2C-78A54C9FB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43265"/>
            <a:ext cx="12192000" cy="9146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067" name="Picture 3">
            <a:extLst>
              <a:ext uri="{FF2B5EF4-FFF2-40B4-BE49-F238E27FC236}">
                <a16:creationId xmlns:a16="http://schemas.microsoft.com/office/drawing/2014/main" id="{D857E4B0-39E2-4600-A359-5FA35628C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914" y="981075"/>
            <a:ext cx="3608387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068" name="Picture 4">
            <a:extLst>
              <a:ext uri="{FF2B5EF4-FFF2-40B4-BE49-F238E27FC236}">
                <a16:creationId xmlns:a16="http://schemas.microsoft.com/office/drawing/2014/main" id="{BF7022A3-9DDB-4370-9F58-8662C74F8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914" y="981075"/>
            <a:ext cx="3608387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069" name="Picture 5">
            <a:extLst>
              <a:ext uri="{FF2B5EF4-FFF2-40B4-BE49-F238E27FC236}">
                <a16:creationId xmlns:a16="http://schemas.microsoft.com/office/drawing/2014/main" id="{8F233F10-AA19-4611-BA2F-DC68C0A11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914" y="981075"/>
            <a:ext cx="3608387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070" name="Picture 6">
            <a:extLst>
              <a:ext uri="{FF2B5EF4-FFF2-40B4-BE49-F238E27FC236}">
                <a16:creationId xmlns:a16="http://schemas.microsoft.com/office/drawing/2014/main" id="{379CA152-C439-4BCD-8F18-01956FD46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950" y="2214563"/>
            <a:ext cx="3608388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71" name="Rectangle 7" descr="Широкий диагональный 2">
            <a:extLst>
              <a:ext uri="{FF2B5EF4-FFF2-40B4-BE49-F238E27FC236}">
                <a16:creationId xmlns:a16="http://schemas.microsoft.com/office/drawing/2014/main" id="{1BA1446B-CBCB-496A-B969-A20689DDA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0239" y="2205039"/>
            <a:ext cx="2016125" cy="2765425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88072" name="AutoShape 8">
            <a:extLst>
              <a:ext uri="{FF2B5EF4-FFF2-40B4-BE49-F238E27FC236}">
                <a16:creationId xmlns:a16="http://schemas.microsoft.com/office/drawing/2014/main" id="{A78EC848-5452-4228-AEEF-4AB65F95F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8301" y="5445126"/>
            <a:ext cx="2951163" cy="720725"/>
          </a:xfrm>
          <a:prstGeom prst="wedgeRectCallout">
            <a:avLst>
              <a:gd name="adj1" fmla="val -36713"/>
              <a:gd name="adj2" fmla="val -165199"/>
            </a:avLst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2000"/>
              <a:t>Недействительная область</a:t>
            </a:r>
            <a:r>
              <a:rPr lang="en-US" altLang="ru-RU" sz="2000"/>
              <a:t> </a:t>
            </a:r>
            <a:r>
              <a:rPr lang="ru-RU" altLang="ru-RU" sz="2000"/>
              <a:t>окна</a:t>
            </a:r>
          </a:p>
        </p:txBody>
      </p:sp>
      <p:sp>
        <p:nvSpPr>
          <p:cNvPr id="88073" name="Rectangle 9">
            <a:extLst>
              <a:ext uri="{FF2B5EF4-FFF2-40B4-BE49-F238E27FC236}">
                <a16:creationId xmlns:a16="http://schemas.microsoft.com/office/drawing/2014/main" id="{7CBF2F77-DD59-48EF-BE12-7C7607E2D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0238" y="3284538"/>
            <a:ext cx="2087562" cy="431800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ru-RU"/>
              <a:t>WM_ERASEBKGND</a:t>
            </a:r>
            <a:endParaRPr lang="ru-RU" altLang="ru-RU"/>
          </a:p>
        </p:txBody>
      </p:sp>
      <p:sp>
        <p:nvSpPr>
          <p:cNvPr id="88074" name="Rectangle 10">
            <a:extLst>
              <a:ext uri="{FF2B5EF4-FFF2-40B4-BE49-F238E27FC236}">
                <a16:creationId xmlns:a16="http://schemas.microsoft.com/office/drawing/2014/main" id="{13D58A60-4913-4EF7-A0CE-C95A902EE9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114" y="3284538"/>
            <a:ext cx="1800225" cy="431800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ru-RU"/>
              <a:t>WM_PAINT</a:t>
            </a:r>
            <a:endParaRPr lang="ru-RU" altLang="ru-RU"/>
          </a:p>
        </p:txBody>
      </p:sp>
      <p:sp>
        <p:nvSpPr>
          <p:cNvPr id="88075" name="AutoShape 11">
            <a:extLst>
              <a:ext uri="{FF2B5EF4-FFF2-40B4-BE49-F238E27FC236}">
                <a16:creationId xmlns:a16="http://schemas.microsoft.com/office/drawing/2014/main" id="{6D808E10-C820-4CE1-8E34-82023392A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1" y="3789363"/>
            <a:ext cx="2951163" cy="792162"/>
          </a:xfrm>
          <a:prstGeom prst="wedgeRectCallout">
            <a:avLst>
              <a:gd name="adj1" fmla="val 66782"/>
              <a:gd name="adj2" fmla="val -2907"/>
            </a:avLst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2000"/>
              <a:t>Приложение очищает задний фон окна</a:t>
            </a:r>
          </a:p>
        </p:txBody>
      </p:sp>
      <p:sp>
        <p:nvSpPr>
          <p:cNvPr id="88076" name="AutoShape 12">
            <a:extLst>
              <a:ext uri="{FF2B5EF4-FFF2-40B4-BE49-F238E27FC236}">
                <a16:creationId xmlns:a16="http://schemas.microsoft.com/office/drawing/2014/main" id="{64471472-E0BC-4F7F-930A-F64E3161CD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7801" y="620714"/>
            <a:ext cx="3673475" cy="1081087"/>
          </a:xfrm>
          <a:prstGeom prst="wedgeRectCallout">
            <a:avLst>
              <a:gd name="adj1" fmla="val -64306"/>
              <a:gd name="adj2" fmla="val 187593"/>
            </a:avLst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2000"/>
              <a:t>Приложение производит рисование графического содержимого окна</a:t>
            </a:r>
          </a:p>
        </p:txBody>
      </p:sp>
      <p:sp>
        <p:nvSpPr>
          <p:cNvPr id="88077" name="AutoShape 13">
            <a:extLst>
              <a:ext uri="{FF2B5EF4-FFF2-40B4-BE49-F238E27FC236}">
                <a16:creationId xmlns:a16="http://schemas.microsoft.com/office/drawing/2014/main" id="{5C67EF5B-0BA8-49C1-9451-646DA6D46B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5300663"/>
            <a:ext cx="4032250" cy="863600"/>
          </a:xfrm>
          <a:prstGeom prst="wedgeRectCallout">
            <a:avLst>
              <a:gd name="adj1" fmla="val 36417"/>
              <a:gd name="adj2" fmla="val -146690"/>
            </a:avLst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2000"/>
              <a:t>Область окна требующая отрисовки содержимого</a:t>
            </a:r>
          </a:p>
        </p:txBody>
      </p:sp>
      <p:pic>
        <p:nvPicPr>
          <p:cNvPr id="88078" name="Picture 14" descr="popup">
            <a:extLst>
              <a:ext uri="{FF2B5EF4-FFF2-40B4-BE49-F238E27FC236}">
                <a16:creationId xmlns:a16="http://schemas.microsoft.com/office/drawing/2014/main" id="{D8E789A5-3820-4659-959E-47A0C7AD8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276475"/>
            <a:ext cx="11811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079" name="Picture 15" descr="cursor">
            <a:extLst>
              <a:ext uri="{FF2B5EF4-FFF2-40B4-BE49-F238E27FC236}">
                <a16:creationId xmlns:a16="http://schemas.microsoft.com/office/drawing/2014/main" id="{AB7D7CC0-512F-4B2D-B945-48CE6BB01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026" y="3429000"/>
            <a:ext cx="18097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8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8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4.44444E-6 C -0.03975 0.01875 -0.19253 0.08681 -0.23871 0.11204 C -0.28489 0.13727 -0.26944 0.14283 -0.2776 0.15093 " pathEditMode="relative" rAng="0" ptsTypes="aaa">
                                      <p:cBhvr>
                                        <p:cTn id="19" dur="2000" fill="hold"/>
                                        <p:tgtEl>
                                          <p:spTgt spid="880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53" y="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8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76 0.15093 C -0.26163 0.15232 -0.22934 0.17709 -0.18142 0.1595 C -0.1335 0.1419 -0.02777 0.08149 0.00938 0.04607 C 0.04653 0.01065 0.04358 -0.02291 0.04184 -0.05277 C 0.04011 -0.08263 0.00747 -0.11689 -0.00156 -0.13379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880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98" y="-1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13379 C -0.00642 -0.13796 -0.02274 -0.15231 -0.03073 -0.15833 C -0.03871 -0.16435 -0.04583 -0.16713 -0.04982 -0.16944 " pathEditMode="relative" rAng="0" ptsTypes="aaa">
                                      <p:cBhvr>
                                        <p:cTn id="33" dur="2000" fill="hold"/>
                                        <p:tgtEl>
                                          <p:spTgt spid="880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13" y="-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880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3000"/>
                                        <p:tgtEl>
                                          <p:spTgt spid="880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8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8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8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0"/>
                                        <p:tgtEl>
                                          <p:spTgt spid="880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80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80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8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8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2000"/>
                                        <p:tgtEl>
                                          <p:spTgt spid="880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0"/>
                                        <p:tgtEl>
                                          <p:spTgt spid="88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2000"/>
                                        <p:tgtEl>
                                          <p:spTgt spid="88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8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8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2000"/>
                                        <p:tgtEl>
                                          <p:spTgt spid="88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2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88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88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88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88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88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88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88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2000"/>
                                        <p:tgtEl>
                                          <p:spTgt spid="880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2000"/>
                                        <p:tgtEl>
                                          <p:spTgt spid="880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71" grpId="0" animBg="1"/>
      <p:bldP spid="88071" grpId="1" animBg="1"/>
      <p:bldP spid="88072" grpId="0" animBg="1"/>
      <p:bldP spid="88072" grpId="1" animBg="1"/>
      <p:bldP spid="88073" grpId="0" animBg="1"/>
      <p:bldP spid="88073" grpId="1" animBg="1"/>
      <p:bldP spid="88074" grpId="0" animBg="1"/>
      <p:bldP spid="88074" grpId="1" animBg="1"/>
      <p:bldP spid="88075" grpId="0" animBg="1"/>
      <p:bldP spid="88075" grpId="1" animBg="1"/>
      <p:bldP spid="88076" grpId="0" animBg="1"/>
      <p:bldP spid="88076" grpId="1" animBg="1"/>
      <p:bldP spid="88077" grpId="0" animBg="1"/>
      <p:bldP spid="88077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19F74263-6938-4C5E-A94A-99DF17A561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WM_ERASEBKGND</a:t>
            </a:r>
            <a:endParaRPr lang="ru-RU" altLang="ru-RU"/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AB5EAB64-4B85-465F-BC05-C137B1141A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ru-RU" altLang="ru-RU"/>
              <a:t>Посылается окну в тот момент, когда его фон должен быть очищен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/>
              <a:t>Это подготовка недействительной области окна к отрисовке</a:t>
            </a:r>
          </a:p>
          <a:p>
            <a:pPr eaLnBrk="1" hangingPunct="1">
              <a:lnSpc>
                <a:spcPct val="90000"/>
              </a:lnSpc>
            </a:pPr>
            <a:r>
              <a:rPr lang="ru-RU" altLang="ru-RU"/>
              <a:t>Приложение может использовать это сообщение для заполнения заднего фона окна каким-нибудь узором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/>
              <a:t>Оконная процедура по умолчанию просто заполняет задний фон кистью, указанной при регистрации класса окна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324036FF-4DC7-4C94-AD5D-E36FCD2B3E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altLang="ru-RU"/>
              <a:t>Сообщение </a:t>
            </a:r>
            <a:r>
              <a:rPr lang="en-US" altLang="ru-RU"/>
              <a:t>WM_PAINT</a:t>
            </a:r>
            <a:endParaRPr lang="ru-RU" altLang="ru-RU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BDEE927-CFA3-4F0D-9793-A8411D3D0D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altLang="ru-RU" dirty="0"/>
              <a:t>Посылается окну в том случае, когда какая-то часть его клиентской области требует перерисовки</a:t>
            </a:r>
          </a:p>
          <a:p>
            <a:pPr lvl="1"/>
            <a:r>
              <a:rPr lang="ru-RU" altLang="ru-RU" dirty="0"/>
              <a:t>Приложение вызывало функцию </a:t>
            </a:r>
            <a:r>
              <a:rPr lang="en-US" altLang="ru-RU" dirty="0" err="1"/>
              <a:t>RedrawWindow</a:t>
            </a:r>
            <a:r>
              <a:rPr lang="en-US" altLang="ru-RU" dirty="0"/>
              <a:t>() </a:t>
            </a:r>
            <a:r>
              <a:rPr lang="ru-RU" altLang="ru-RU" dirty="0"/>
              <a:t>или </a:t>
            </a:r>
            <a:r>
              <a:rPr lang="en-US" altLang="ru-RU" dirty="0" err="1"/>
              <a:t>UpdateWindow</a:t>
            </a:r>
            <a:r>
              <a:rPr lang="en-US" altLang="ru-RU" dirty="0"/>
              <a:t>()</a:t>
            </a:r>
          </a:p>
          <a:p>
            <a:pPr lvl="1"/>
            <a:r>
              <a:rPr lang="ru-RU" altLang="ru-RU" dirty="0"/>
              <a:t>Область окна стала недействительной при сворачивании</a:t>
            </a:r>
            <a:r>
              <a:rPr lang="en-US" altLang="ru-RU" dirty="0"/>
              <a:t>/</a:t>
            </a:r>
            <a:r>
              <a:rPr lang="ru-RU" altLang="ru-RU" dirty="0"/>
              <a:t>перемещении окна на верхнем уровне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E07A2237-187C-4CEC-9EBC-FBC96D4211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Обработка сообщения </a:t>
            </a:r>
            <a:r>
              <a:rPr lang="en-US" altLang="ru-RU"/>
              <a:t>WM_PAINT</a:t>
            </a:r>
            <a:endParaRPr lang="ru-RU" altLang="ru-RU"/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C5D6FAF4-009C-47DC-B9E0-AE8A60269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1465" y="1690688"/>
            <a:ext cx="9217150" cy="480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33400" eaLnBrk="0" hangingPunct="0"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defTabSz="533400" eaLnBrk="0" hangingPunct="0"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defTabSz="533400" eaLnBrk="0" hangingPunct="0"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defTabSz="533400" eaLnBrk="0" hangingPunct="0"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defTabSz="533400" eaLnBrk="0" hangingPunct="0"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defTabSz="533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defTabSz="533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defTabSz="533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defTabSz="533400" eaLnBrk="0" fontAlgn="base" hangingPunct="0">
              <a:spcBef>
                <a:spcPct val="0"/>
              </a:spcBef>
              <a:spcAft>
                <a:spcPct val="0"/>
              </a:spcAft>
              <a:tabLst>
                <a:tab pos="533400" algn="l"/>
              </a:tabLs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b="1" dirty="0">
                <a:latin typeface="Courier New" panose="02070309020205020404" pitchFamily="49" charset="0"/>
              </a:rPr>
              <a:t>LRESULT CALLBACK </a:t>
            </a:r>
            <a:r>
              <a:rPr lang="ru-RU" altLang="ru-RU" b="1" dirty="0" err="1">
                <a:latin typeface="Courier New" panose="02070309020205020404" pitchFamily="49" charset="0"/>
              </a:rPr>
              <a:t>MainWndProc</a:t>
            </a:r>
            <a:r>
              <a:rPr lang="ru-RU" altLang="ru-RU" b="1" dirty="0">
                <a:latin typeface="Courier New" panose="02070309020205020404" pitchFamily="49" charset="0"/>
              </a:rPr>
              <a:t>(</a:t>
            </a:r>
          </a:p>
          <a:p>
            <a:pPr eaLnBrk="1" hangingPunct="1"/>
            <a:r>
              <a:rPr lang="ru-RU" altLang="ru-RU" b="1" dirty="0">
                <a:latin typeface="Courier New" panose="02070309020205020404" pitchFamily="49" charset="0"/>
              </a:rPr>
              <a:t>  HWND </a:t>
            </a:r>
            <a:r>
              <a:rPr lang="ru-RU" altLang="ru-RU" b="1" dirty="0" err="1">
                <a:latin typeface="Courier New" panose="02070309020205020404" pitchFamily="49" charset="0"/>
              </a:rPr>
              <a:t>hWnd</a:t>
            </a:r>
            <a:r>
              <a:rPr lang="ru-RU" altLang="ru-RU" b="1" dirty="0">
                <a:latin typeface="Courier New" panose="02070309020205020404" pitchFamily="49" charset="0"/>
              </a:rPr>
              <a:t>, UINT </a:t>
            </a:r>
            <a:r>
              <a:rPr lang="ru-RU" altLang="ru-RU" b="1" dirty="0" err="1">
                <a:latin typeface="Courier New" panose="02070309020205020404" pitchFamily="49" charset="0"/>
              </a:rPr>
              <a:t>uMsg</a:t>
            </a:r>
            <a:r>
              <a:rPr lang="ru-RU" altLang="ru-RU" b="1" dirty="0">
                <a:latin typeface="Courier New" panose="02070309020205020404" pitchFamily="49" charset="0"/>
              </a:rPr>
              <a:t>, WPARAM </a:t>
            </a:r>
            <a:r>
              <a:rPr lang="ru-RU" altLang="ru-RU" b="1" dirty="0" err="1">
                <a:latin typeface="Courier New" panose="02070309020205020404" pitchFamily="49" charset="0"/>
              </a:rPr>
              <a:t>wParam</a:t>
            </a:r>
            <a:r>
              <a:rPr lang="ru-RU" altLang="ru-RU" b="1" dirty="0">
                <a:latin typeface="Courier New" panose="02070309020205020404" pitchFamily="49" charset="0"/>
              </a:rPr>
              <a:t>, LPARAM </a:t>
            </a:r>
            <a:r>
              <a:rPr lang="ru-RU" altLang="ru-RU" b="1" dirty="0" err="1">
                <a:latin typeface="Courier New" panose="02070309020205020404" pitchFamily="49" charset="0"/>
              </a:rPr>
              <a:t>lParam</a:t>
            </a:r>
            <a:r>
              <a:rPr lang="ru-RU" altLang="ru-RU" b="1" dirty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ru-RU" altLang="ru-RU" b="1" dirty="0">
                <a:latin typeface="Courier New" panose="02070309020205020404" pitchFamily="49" charset="0"/>
              </a:rPr>
              <a:t>{</a:t>
            </a:r>
            <a:endParaRPr lang="en-US" altLang="ru-RU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switch (</a:t>
            </a:r>
            <a:r>
              <a:rPr lang="en-US" altLang="ru-RU" b="1" dirty="0" err="1">
                <a:latin typeface="Courier New" panose="02070309020205020404" pitchFamily="49" charset="0"/>
              </a:rPr>
              <a:t>uMsg</a:t>
            </a:r>
            <a:r>
              <a:rPr lang="en-US" altLang="ru-RU" b="1" dirty="0">
                <a:latin typeface="Courier New" panose="02070309020205020404" pitchFamily="49" charset="0"/>
              </a:rPr>
              <a:t>)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{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case WM_PAINT: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{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	PAINTSTRUCT </a:t>
            </a:r>
            <a:r>
              <a:rPr lang="en-US" altLang="ru-RU" b="1" dirty="0" err="1">
                <a:latin typeface="Courier New" panose="02070309020205020404" pitchFamily="49" charset="0"/>
              </a:rPr>
              <a:t>ps</a:t>
            </a:r>
            <a:r>
              <a:rPr lang="en-US" altLang="ru-RU" b="1" dirty="0"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	HDC dc = </a:t>
            </a:r>
            <a:r>
              <a:rPr lang="en-US" altLang="ru-RU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BeginPaint</a:t>
            </a:r>
            <a:r>
              <a:rPr lang="en-US" altLang="ru-RU" b="1" dirty="0">
                <a:latin typeface="Courier New" panose="02070309020205020404" pitchFamily="49" charset="0"/>
              </a:rPr>
              <a:t>(</a:t>
            </a:r>
            <a:r>
              <a:rPr lang="en-US" altLang="ru-RU" b="1" dirty="0" err="1">
                <a:latin typeface="Courier New" panose="02070309020205020404" pitchFamily="49" charset="0"/>
              </a:rPr>
              <a:t>hWnd</a:t>
            </a:r>
            <a:r>
              <a:rPr lang="en-US" altLang="ru-RU" b="1" dirty="0">
                <a:latin typeface="Courier New" panose="02070309020205020404" pitchFamily="49" charset="0"/>
              </a:rPr>
              <a:t>, &amp;</a:t>
            </a:r>
            <a:r>
              <a:rPr lang="en-US" altLang="ru-RU" b="1" dirty="0" err="1">
                <a:latin typeface="Courier New" panose="02070309020205020404" pitchFamily="49" charset="0"/>
              </a:rPr>
              <a:t>ps</a:t>
            </a:r>
            <a:r>
              <a:rPr lang="en-US" altLang="ru-RU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	// </a:t>
            </a:r>
            <a:r>
              <a:rPr lang="ru-RU" altLang="ru-RU" b="1" dirty="0">
                <a:latin typeface="Courier New" panose="02070309020205020404" pitchFamily="49" charset="0"/>
              </a:rPr>
              <a:t>выполняем рисование</a:t>
            </a:r>
          </a:p>
          <a:p>
            <a:pPr eaLnBrk="1" hangingPunct="1"/>
            <a:r>
              <a:rPr lang="ru-RU" altLang="ru-RU" b="1" dirty="0">
                <a:latin typeface="Courier New" panose="02070309020205020404" pitchFamily="49" charset="0"/>
              </a:rPr>
              <a:t>			</a:t>
            </a:r>
            <a:r>
              <a:rPr lang="en-US" altLang="ru-RU" b="1" dirty="0">
                <a:latin typeface="Courier New" panose="02070309020205020404" pitchFamily="49" charset="0"/>
              </a:rPr>
              <a:t>// </a:t>
            </a:r>
            <a:r>
              <a:rPr lang="ru-RU" altLang="ru-RU" b="1" dirty="0">
                <a:latin typeface="Courier New" panose="02070309020205020404" pitchFamily="49" charset="0"/>
              </a:rPr>
              <a:t>...</a:t>
            </a:r>
            <a:endParaRPr lang="en-US" altLang="ru-RU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	</a:t>
            </a:r>
            <a:r>
              <a:rPr lang="en-US" altLang="ru-RU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EndPaint</a:t>
            </a:r>
            <a:r>
              <a:rPr lang="en-US" altLang="ru-RU" b="1" dirty="0">
                <a:latin typeface="Courier New" panose="02070309020205020404" pitchFamily="49" charset="0"/>
              </a:rPr>
              <a:t>(</a:t>
            </a:r>
            <a:r>
              <a:rPr lang="en-US" altLang="ru-RU" b="1" dirty="0" err="1">
                <a:latin typeface="Courier New" panose="02070309020205020404" pitchFamily="49" charset="0"/>
              </a:rPr>
              <a:t>hWnd</a:t>
            </a:r>
            <a:r>
              <a:rPr lang="en-US" altLang="ru-RU" b="1" dirty="0">
                <a:latin typeface="Courier New" panose="02070309020205020404" pitchFamily="49" charset="0"/>
              </a:rPr>
              <a:t>, &amp;</a:t>
            </a:r>
            <a:r>
              <a:rPr lang="en-US" altLang="ru-RU" b="1" dirty="0" err="1">
                <a:latin typeface="Courier New" panose="02070309020205020404" pitchFamily="49" charset="0"/>
              </a:rPr>
              <a:t>ps</a:t>
            </a:r>
            <a:r>
              <a:rPr lang="en-US" altLang="ru-RU" b="1" dirty="0">
                <a:latin typeface="Courier New" panose="02070309020205020404" pitchFamily="49" charset="0"/>
              </a:rPr>
              <a:t>);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}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	break;</a:t>
            </a:r>
            <a:endParaRPr lang="ru-RU" altLang="ru-RU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ru-RU" altLang="ru-RU" b="1" dirty="0">
                <a:latin typeface="Courier New" panose="02070309020205020404" pitchFamily="49" charset="0"/>
              </a:rPr>
              <a:t>	</a:t>
            </a:r>
            <a:r>
              <a:rPr lang="en-US" altLang="ru-RU" b="1" dirty="0">
                <a:latin typeface="Courier New" panose="02070309020205020404" pitchFamily="49" charset="0"/>
              </a:rPr>
              <a:t>//</a:t>
            </a:r>
            <a:r>
              <a:rPr lang="ru-RU" altLang="ru-RU" b="1" dirty="0">
                <a:latin typeface="Courier New" panose="02070309020205020404" pitchFamily="49" charset="0"/>
              </a:rPr>
              <a:t> обработка остальных сообщений</a:t>
            </a:r>
            <a:endParaRPr lang="en-US" altLang="ru-RU" b="1" dirty="0">
              <a:latin typeface="Courier New" panose="02070309020205020404" pitchFamily="49" charset="0"/>
            </a:endParaRP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	}</a:t>
            </a:r>
          </a:p>
          <a:p>
            <a:pPr eaLnBrk="1" hangingPunct="1"/>
            <a:r>
              <a:rPr lang="en-US" altLang="ru-RU" b="1" dirty="0">
                <a:latin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C4C0EE04-DAE2-4F6F-80E9-75B9DCDAFF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dirty="0"/>
              <a:t>Окно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851CDB72-9733-474F-96EC-0A6675AAD35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 dirty="0"/>
              <a:t>Окно – прямоугольная область экрана для отображения выводимой информации и получения пользовательского ввода</a:t>
            </a:r>
          </a:p>
          <a:p>
            <a:r>
              <a:rPr lang="ru-RU" altLang="ru-RU" dirty="0"/>
              <a:t>В современных ОС одновременно работает множество процессов</a:t>
            </a:r>
          </a:p>
          <a:p>
            <a:r>
              <a:rPr lang="ru-RU" altLang="ru-RU" dirty="0"/>
              <a:t>Область экрана – общая для всех окон в системе</a:t>
            </a:r>
          </a:p>
          <a:p>
            <a:pPr lvl="1"/>
            <a:r>
              <a:rPr lang="ru-RU" altLang="ru-RU" dirty="0"/>
              <a:t>Только одно окно может в заданный момент времени получать вводимую информацию от пользователя</a:t>
            </a:r>
          </a:p>
          <a:p>
            <a:r>
              <a:rPr lang="ru-RU" altLang="ru-RU" dirty="0"/>
              <a:t>В мобильных ОС, как правило, только одно приложение может использовать экран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049FAB5-D511-87B0-8AFD-6001FC53950C}"/>
              </a:ext>
            </a:extLst>
          </p:cNvPr>
          <p:cNvSpPr txBox="1"/>
          <p:nvPr/>
        </p:nvSpPr>
        <p:spPr>
          <a:xfrm>
            <a:off x="0" y="0"/>
            <a:ext cx="12192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PaintDC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: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BeginPaint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&amp;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(!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std::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runtime_error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BeginPaint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failed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&amp;)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operator=(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&amp;) =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operator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noexcept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~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PaintDC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EndPaint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&amp;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m_hWnd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PAINTSTRUCT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m_ps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m_dc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02773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D1E933C4-E255-44D2-AD40-191642927C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WM_DESTROY</a:t>
            </a:r>
            <a:endParaRPr lang="ru-RU" altLang="ru-RU"/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E2AAD4B8-6E3C-472A-8FCD-38315FD787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Посылается окну перед его уничтожением</a:t>
            </a:r>
          </a:p>
          <a:p>
            <a:pPr lvl="1" eaLnBrk="1" hangingPunct="1"/>
            <a:r>
              <a:rPr lang="ru-RU" altLang="ru-RU" dirty="0"/>
              <a:t>Дочерние окна получают данное сообщение вслед за родительским</a:t>
            </a:r>
          </a:p>
          <a:p>
            <a:pPr eaLnBrk="1" hangingPunct="1"/>
            <a:r>
              <a:rPr lang="ru-RU" altLang="ru-RU" dirty="0"/>
              <a:t>При уничтожении главного окна приложения обычно происходит вызов функции </a:t>
            </a:r>
            <a:r>
              <a:rPr lang="en-US" altLang="ru-RU" b="1" dirty="0" err="1"/>
              <a:t>PostQuitMessage</a:t>
            </a:r>
            <a:r>
              <a:rPr lang="ru-RU" altLang="ru-RU" b="1" dirty="0"/>
              <a:t>()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9AADE252-B63A-48A2-B554-D4BAD184E7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Сообщение </a:t>
            </a:r>
            <a:r>
              <a:rPr lang="en-US" altLang="ru-RU"/>
              <a:t>WM_QUIT</a:t>
            </a:r>
            <a:endParaRPr lang="ru-RU" altLang="ru-RU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BAB0388-2BF4-499E-9570-1B02379A98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Данное сообщение посылается </a:t>
            </a:r>
            <a:r>
              <a:rPr lang="ru-RU" altLang="ru-RU" b="1" dirty="0"/>
              <a:t>потоку </a:t>
            </a:r>
            <a:r>
              <a:rPr lang="en-US" altLang="ru-RU" dirty="0"/>
              <a:t>(</a:t>
            </a:r>
            <a:r>
              <a:rPr lang="ru-RU" altLang="ru-RU" dirty="0"/>
              <a:t>а не окну) в качестве запроса на завершение его работы</a:t>
            </a:r>
          </a:p>
          <a:p>
            <a:pPr eaLnBrk="1" hangingPunct="1"/>
            <a:r>
              <a:rPr lang="ru-RU" altLang="ru-RU" dirty="0"/>
              <a:t>Функция </a:t>
            </a:r>
            <a:r>
              <a:rPr lang="en-US" altLang="ru-RU" dirty="0" err="1"/>
              <a:t>GetMessage</a:t>
            </a:r>
            <a:r>
              <a:rPr lang="ru-RU" altLang="ru-RU" dirty="0"/>
              <a:t>() возвращает значение </a:t>
            </a:r>
            <a:r>
              <a:rPr lang="en-US" altLang="ru-RU" dirty="0"/>
              <a:t>0 </a:t>
            </a:r>
            <a:r>
              <a:rPr lang="ru-RU" altLang="ru-RU" dirty="0"/>
              <a:t>при извлечении сообщения </a:t>
            </a:r>
            <a:r>
              <a:rPr lang="en-US" altLang="ru-RU" dirty="0"/>
              <a:t>WM_QUIT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B73084B5-3E04-449C-A248-FC892C87B5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altLang="ru-RU" sz="4000"/>
              <a:t>Шаги для создания оконного приложения для ОС </a:t>
            </a:r>
            <a:r>
              <a:rPr lang="en-US" altLang="ru-RU" sz="4000"/>
              <a:t>Windows</a:t>
            </a:r>
            <a:endParaRPr lang="ru-RU" altLang="ru-RU" sz="4000"/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0D5C253E-4121-412A-8A7B-02883F9594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/>
              <a:t>Регистрация класса окна</a:t>
            </a:r>
          </a:p>
          <a:p>
            <a:pPr eaLnBrk="1" hangingPunct="1"/>
            <a:r>
              <a:rPr lang="ru-RU" altLang="ru-RU"/>
              <a:t>Создание главного окна приложения</a:t>
            </a:r>
          </a:p>
          <a:p>
            <a:pPr eaLnBrk="1" hangingPunct="1"/>
            <a:r>
              <a:rPr lang="ru-RU" altLang="ru-RU"/>
              <a:t>Выборка сообщений из цикла обработки сообщений</a:t>
            </a:r>
          </a:p>
          <a:p>
            <a:pPr eaLnBrk="1" hangingPunct="1"/>
            <a:r>
              <a:rPr lang="ru-RU" altLang="ru-RU"/>
              <a:t>Обработка сообщений в оконной процедуре окна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157D04-F6F3-4E7D-86EB-A65F3D89F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510276"/>
            <a:ext cx="10945216" cy="58374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70B6BA-EDED-498A-8E57-C04DB2FD5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окон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F6A725-8E4F-456E-8CEA-D6DD45276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Перекрывающиеся окна</a:t>
            </a:r>
            <a:r>
              <a:rPr lang="en-US" dirty="0"/>
              <a:t> (Overlapped Window)</a:t>
            </a:r>
            <a:endParaRPr lang="ru-RU" dirty="0"/>
          </a:p>
          <a:p>
            <a:pPr lvl="1"/>
            <a:r>
              <a:rPr lang="ru-RU" dirty="0"/>
              <a:t>Это обычные окна с заголовком, кнопкой закрытия и </a:t>
            </a:r>
            <a:r>
              <a:rPr lang="ru-RU" dirty="0" err="1"/>
              <a:t>ресайзом</a:t>
            </a:r>
            <a:endParaRPr lang="en-US" dirty="0"/>
          </a:p>
          <a:p>
            <a:r>
              <a:rPr lang="ru-RU" dirty="0"/>
              <a:t>Всплывающие окна </a:t>
            </a:r>
            <a:r>
              <a:rPr lang="en-US" dirty="0"/>
              <a:t>(Pop-up Windows)</a:t>
            </a:r>
            <a:endParaRPr lang="ru-RU" dirty="0"/>
          </a:p>
          <a:p>
            <a:pPr lvl="1"/>
            <a:r>
              <a:rPr lang="ru-RU" dirty="0"/>
              <a:t>Диалоговые окна</a:t>
            </a:r>
            <a:endParaRPr lang="en-US" dirty="0"/>
          </a:p>
          <a:p>
            <a:r>
              <a:rPr lang="ru-RU" dirty="0"/>
              <a:t>Дочерние окна (</a:t>
            </a:r>
            <a:r>
              <a:rPr lang="en-US" dirty="0"/>
              <a:t>Child Window)</a:t>
            </a:r>
            <a:endParaRPr lang="ru-RU" dirty="0"/>
          </a:p>
          <a:p>
            <a:pPr lvl="1"/>
            <a:r>
              <a:rPr lang="ru-RU" dirty="0"/>
              <a:t>Кнопки, комбо-боксы,</a:t>
            </a:r>
            <a:endParaRPr lang="en-US" dirty="0"/>
          </a:p>
          <a:p>
            <a:r>
              <a:rPr lang="ru-RU" dirty="0"/>
              <a:t>Окно для отправки и получения сообщений (</a:t>
            </a:r>
            <a:r>
              <a:rPr lang="en-US" dirty="0"/>
              <a:t>Message-only window</a:t>
            </a:r>
            <a:r>
              <a:rPr lang="ru-RU" dirty="0"/>
              <a:t>)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D9C160-4E24-4936-BE25-0B21C32E1799}"/>
              </a:ext>
            </a:extLst>
          </p:cNvPr>
          <p:cNvSpPr txBox="1"/>
          <p:nvPr/>
        </p:nvSpPr>
        <p:spPr>
          <a:xfrm>
            <a:off x="1775520" y="6411913"/>
            <a:ext cx="8136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hlinkClick r:id="rId2"/>
              </a:rPr>
              <a:t>https://docs.microsoft.com/en-us/windows/win32/winmsg/window-features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97590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MOVIE_ONCLICK_URL_TARGET" val="_self"/>
  <p:tag name="GENSWF_MOVIE_PRESENTATION_END_URL_TARGET" val="_self"/>
  <p:tag name="FLASHSPRING_PRESENTATION_TITLE" val="lec03"/>
  <p:tag name="ARTICULATE_PROJECT_OPEN" val="0"/>
  <p:tag name="ISPRING_UUID" val="{BCFE49CC-A63A-4F6F-BA9C-4117ACD13012}"/>
  <p:tag name="ISPRING_RESOURCE_FOLDER" val="D:\teaching\2009\cg\lectures\01\lec01\"/>
  <p:tag name="FLASHSPRING_BG_AUDIO_DURATION_TAG" val="0.0000000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925</TotalTime>
  <Words>3300</Words>
  <Application>Microsoft Office PowerPoint</Application>
  <PresentationFormat>Широкоэкранный</PresentationFormat>
  <Paragraphs>551</Paragraphs>
  <Slides>73</Slides>
  <Notes>51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73</vt:i4>
      </vt:variant>
    </vt:vector>
  </HeadingPairs>
  <TitlesOfParts>
    <vt:vector size="84" baseType="lpstr">
      <vt:lpstr>Arial</vt:lpstr>
      <vt:lpstr>Calibri</vt:lpstr>
      <vt:lpstr>Calibri Light</vt:lpstr>
      <vt:lpstr>Cascadia Mono</vt:lpstr>
      <vt:lpstr>Consolas</vt:lpstr>
      <vt:lpstr>Constantia</vt:lpstr>
      <vt:lpstr>Courier New</vt:lpstr>
      <vt:lpstr>Segoe UI</vt:lpstr>
      <vt:lpstr>Wingdings</vt:lpstr>
      <vt:lpstr>Wingdings 2</vt:lpstr>
      <vt:lpstr>Тема Office</vt:lpstr>
      <vt:lpstr>Основы создания графических приложений в системе Windows</vt:lpstr>
      <vt:lpstr>Графический интерфейс пользователя</vt:lpstr>
      <vt:lpstr>Приложения в Windows</vt:lpstr>
      <vt:lpstr>Функция WinMain()</vt:lpstr>
      <vt:lpstr>Простейшее приложение Windows</vt:lpstr>
      <vt:lpstr>WinMain</vt:lpstr>
      <vt:lpstr>Окно</vt:lpstr>
      <vt:lpstr>Презентация PowerPoint</vt:lpstr>
      <vt:lpstr>Типы окон</vt:lpstr>
      <vt:lpstr>Главное окно приложения</vt:lpstr>
      <vt:lpstr>Области окна</vt:lpstr>
      <vt:lpstr>Элементы управления (controls)</vt:lpstr>
      <vt:lpstr>Диалоговые окна</vt:lpstr>
      <vt:lpstr>Диалоговые окна</vt:lpstr>
      <vt:lpstr>Стандартные диалоговые окна</vt:lpstr>
      <vt:lpstr>Пример диалогового окна</vt:lpstr>
      <vt:lpstr>Окна сообщений (Message boxes)</vt:lpstr>
      <vt:lpstr>Приложение HelloWorld</vt:lpstr>
      <vt:lpstr>Окно рабочего стола (Desktop Window)</vt:lpstr>
      <vt:lpstr>Создание окна</vt:lpstr>
      <vt:lpstr>Имя класса окна (Window Class Name)</vt:lpstr>
      <vt:lpstr>Предопределенные классы окон</vt:lpstr>
      <vt:lpstr>Регистрация класса окна</vt:lpstr>
      <vt:lpstr>Презентация PowerPoint</vt:lpstr>
      <vt:lpstr>Имя окна</vt:lpstr>
      <vt:lpstr>Стили окна</vt:lpstr>
      <vt:lpstr>Положение и размеры окна</vt:lpstr>
      <vt:lpstr>Презентация PowerPoint</vt:lpstr>
      <vt:lpstr>Дескриптор родительского окна</vt:lpstr>
      <vt:lpstr>Идентификатор меню или идентификатор дочернего окна</vt:lpstr>
      <vt:lpstr>Дескриптор экземпляра приложения (HINSTANCE)</vt:lpstr>
      <vt:lpstr>Дескриптор Окна (Window Handle)</vt:lpstr>
      <vt:lpstr>Утилита Spy++</vt:lpstr>
      <vt:lpstr>Создание окна на основе зарегистрированного класса</vt:lpstr>
      <vt:lpstr>Презентация PowerPoint</vt:lpstr>
      <vt:lpstr>Сообщения</vt:lpstr>
      <vt:lpstr>Что такое сообщение?</vt:lpstr>
      <vt:lpstr>Маршрутизация сообщений и очередь сообщений</vt:lpstr>
      <vt:lpstr>Презентация PowerPoint</vt:lpstr>
      <vt:lpstr>Цикл выборки (обработки) сообщений</vt:lpstr>
      <vt:lpstr>Простейший цикл обработки сообщений</vt:lpstr>
      <vt:lpstr>Оконная процедура</vt:lpstr>
      <vt:lpstr>Требования к оконной процедуре</vt:lpstr>
      <vt:lpstr>Оконная процедура</vt:lpstr>
      <vt:lpstr>Оконная процедура по умолчанию</vt:lpstr>
      <vt:lpstr>Пример простейшей оконной процедуры главного окна приложения</vt:lpstr>
      <vt:lpstr>Вспомним цикл выборки сообщений</vt:lpstr>
      <vt:lpstr>Перегрузка (Subclassing) оконной процедуры</vt:lpstr>
      <vt:lpstr>Принцип SubClassing’а</vt:lpstr>
      <vt:lpstr>Как работает Subclassing</vt:lpstr>
      <vt:lpstr>Принцип сабклассинга</vt:lpstr>
      <vt:lpstr>Виды Subclassing’а</vt:lpstr>
      <vt:lpstr>Superclassing</vt:lpstr>
      <vt:lpstr>Собираем всё вместе</vt:lpstr>
      <vt:lpstr>Результат</vt:lpstr>
      <vt:lpstr>Как связать экземпляр C++ класса с окном?</vt:lpstr>
      <vt:lpstr>Как связать C++ класс с окном (простой способ)</vt:lpstr>
      <vt:lpstr>Часто используемые сообщения</vt:lpstr>
      <vt:lpstr>Сообщение WM_CREATE</vt:lpstr>
      <vt:lpstr>Сообщение WM_MOVE</vt:lpstr>
      <vt:lpstr>Сообщение WM_SIZE</vt:lpstr>
      <vt:lpstr>Особенности графического вывода в многозадачной среде</vt:lpstr>
      <vt:lpstr>Эта ситуация динамически изменяется</vt:lpstr>
      <vt:lpstr>Презентация PowerPoint</vt:lpstr>
      <vt:lpstr>Роль операционной системы Windows</vt:lpstr>
      <vt:lpstr>Презентация PowerPoint</vt:lpstr>
      <vt:lpstr>Сообщение WM_ERASEBKGND</vt:lpstr>
      <vt:lpstr>Сообщение WM_PAINT</vt:lpstr>
      <vt:lpstr>Обработка сообщения WM_PAINT</vt:lpstr>
      <vt:lpstr>Презентация PowerPoint</vt:lpstr>
      <vt:lpstr>Сообщение WM_DESTROY</vt:lpstr>
      <vt:lpstr>Сообщение WM_QUIT</vt:lpstr>
      <vt:lpstr>Шаги для создания оконного приложения для ОС Windows</vt:lpstr>
    </vt:vector>
  </TitlesOfParts>
  <Company>Brainwave team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Aleksey Malov</dc:creator>
  <cp:lastModifiedBy>Алексей Малов</cp:lastModifiedBy>
  <cp:revision>85</cp:revision>
  <dcterms:created xsi:type="dcterms:W3CDTF">2006-09-18T21:13:12Z</dcterms:created>
  <dcterms:modified xsi:type="dcterms:W3CDTF">2024-02-15T10:11:38Z</dcterms:modified>
</cp:coreProperties>
</file>

<file path=docProps/thumbnail.jpeg>
</file>